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3"/>
  </p:notesMasterIdLst>
  <p:sldIdLst>
    <p:sldId id="256" r:id="rId2"/>
    <p:sldId id="257" r:id="rId3"/>
    <p:sldId id="258" r:id="rId4"/>
    <p:sldId id="259" r:id="rId5"/>
    <p:sldId id="266" r:id="rId6"/>
    <p:sldId id="260" r:id="rId7"/>
    <p:sldId id="267" r:id="rId8"/>
    <p:sldId id="261" r:id="rId9"/>
    <p:sldId id="262" r:id="rId10"/>
    <p:sldId id="263" r:id="rId11"/>
    <p:sldId id="264" r:id="rId12"/>
  </p:sldIdLst>
  <p:sldSz cx="14630400" cy="8229600"/>
  <p:notesSz cx="8229600" cy="14630400"/>
  <p:embeddedFontLst>
    <p:embeddedFont>
      <p:font typeface="Cabin" panose="020B0604020202020204" charset="0"/>
      <p:regular r:id="rId14"/>
    </p:embeddedFont>
    <p:embeddedFont>
      <p:font typeface="Unbounded" panose="020B0604020202020204" charset="0"/>
      <p:regular r:id="rId1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485" autoAdjust="0"/>
    <p:restoredTop sz="94610"/>
  </p:normalViewPr>
  <p:slideViewPr>
    <p:cSldViewPr snapToGrid="0" snapToObjects="1">
      <p:cViewPr varScale="1">
        <p:scale>
          <a:sx n="87" d="100"/>
          <a:sy n="87" d="100"/>
        </p:scale>
        <p:origin x="60" y="1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182298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hyperlink" Target="https://github.com/Greeshma-DS/Team-Matrix.git"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8.xml"/><Relationship Id="rId5" Type="http://schemas.openxmlformats.org/officeDocument/2006/relationships/image" Target="../media/image9.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37724" y="1654135"/>
            <a:ext cx="7468553" cy="2816066"/>
          </a:xfrm>
          <a:prstGeom prst="rect">
            <a:avLst/>
          </a:prstGeom>
          <a:noFill/>
          <a:ln/>
        </p:spPr>
        <p:txBody>
          <a:bodyPr wrap="square" lIns="0" tIns="0" rIns="0" bIns="0" rtlCol="0" anchor="t"/>
          <a:lstStyle/>
          <a:p>
            <a:pPr marL="0" indent="0" algn="l">
              <a:lnSpc>
                <a:spcPts val="5500"/>
              </a:lnSpc>
              <a:buNone/>
            </a:pPr>
            <a:r>
              <a:rPr lang="en-US" sz="4400" dirty="0">
                <a:solidFill>
                  <a:srgbClr val="FFFFFF"/>
                </a:solidFill>
                <a:latin typeface="Unbounded" pitchFamily="34" charset="0"/>
                <a:ea typeface="Unbounded" pitchFamily="34" charset="-122"/>
                <a:cs typeface="Unbounded" pitchFamily="34" charset="-120"/>
              </a:rPr>
              <a:t>Connect 4 AI Evaluation: Minimax vs Monte Carlo Tree Search</a:t>
            </a:r>
            <a:endParaRPr lang="en-US" sz="4400" dirty="0"/>
          </a:p>
        </p:txBody>
      </p:sp>
      <p:sp>
        <p:nvSpPr>
          <p:cNvPr id="4" name="Text 1"/>
          <p:cNvSpPr/>
          <p:nvPr/>
        </p:nvSpPr>
        <p:spPr>
          <a:xfrm>
            <a:off x="837724" y="4829175"/>
            <a:ext cx="4717375" cy="351949"/>
          </a:xfrm>
          <a:prstGeom prst="rect">
            <a:avLst/>
          </a:prstGeom>
          <a:noFill/>
          <a:ln/>
        </p:spPr>
        <p:txBody>
          <a:bodyPr wrap="none" lIns="0" tIns="0" rIns="0" bIns="0" rtlCol="0" anchor="t"/>
          <a:lstStyle/>
          <a:p>
            <a:pPr marL="0" indent="0" algn="l">
              <a:lnSpc>
                <a:spcPts val="2750"/>
              </a:lnSpc>
              <a:buNone/>
            </a:pPr>
            <a:r>
              <a:rPr lang="en-US" sz="2200" b="1" dirty="0">
                <a:solidFill>
                  <a:srgbClr val="FFFFFF"/>
                </a:solidFill>
                <a:latin typeface="Unbounded" pitchFamily="34" charset="0"/>
                <a:ea typeface="Unbounded" pitchFamily="34" charset="-122"/>
                <a:cs typeface="Unbounded" pitchFamily="34" charset="-120"/>
              </a:rPr>
              <a:t>Presented by Team Matrix:</a:t>
            </a:r>
            <a:endParaRPr lang="en-US" sz="2200" dirty="0"/>
          </a:p>
        </p:txBody>
      </p:sp>
      <p:sp>
        <p:nvSpPr>
          <p:cNvPr id="5" name="Text 2"/>
          <p:cNvSpPr/>
          <p:nvPr/>
        </p:nvSpPr>
        <p:spPr>
          <a:xfrm>
            <a:off x="837724" y="5540097"/>
            <a:ext cx="7468553" cy="383024"/>
          </a:xfrm>
          <a:prstGeom prst="rect">
            <a:avLst/>
          </a:prstGeom>
          <a:noFill/>
          <a:ln/>
        </p:spPr>
        <p:txBody>
          <a:bodyPr wrap="none" lIns="0" tIns="0" rIns="0" bIns="0" rtlCol="0" anchor="t"/>
          <a:lstStyle/>
          <a:p>
            <a:pPr marL="0" indent="0" algn="l">
              <a:lnSpc>
                <a:spcPts val="3000"/>
              </a:lnSpc>
              <a:buNone/>
            </a:pPr>
            <a:r>
              <a:rPr lang="en-US" sz="1850" b="1" dirty="0">
                <a:solidFill>
                  <a:srgbClr val="CAD6DE"/>
                </a:solidFill>
                <a:latin typeface="Unbounded" panose="020B0604020202020204" charset="0"/>
                <a:ea typeface="Cabin" pitchFamily="34" charset="-122"/>
                <a:cs typeface="Cabin" pitchFamily="34" charset="-120"/>
              </a:rPr>
              <a:t>GitHub Repository: </a:t>
            </a:r>
            <a:r>
              <a:rPr lang="en-US" sz="1850" u="sng" dirty="0">
                <a:solidFill>
                  <a:srgbClr val="0A988B"/>
                </a:solidFill>
                <a:latin typeface="Cabin" pitchFamily="34" charset="0"/>
                <a:ea typeface="Cabin" pitchFamily="34" charset="-122"/>
                <a:cs typeface="Cabin" pitchFamily="34" charset="-120"/>
                <a:hlinkClick r:id="rId4">
                  <a:extLst>
                    <a:ext uri="{A12FA001-AC4F-418D-AE19-62706E023703}">
                      <ahyp:hlinkClr xmlns:ahyp="http://schemas.microsoft.com/office/drawing/2018/hyperlinkcolor" val="tx"/>
                    </a:ext>
                  </a:extLst>
                </a:hlinkClick>
              </a:rPr>
              <a:t>https://github.com/Greeshma-DS/Team-Matrix.git</a:t>
            </a:r>
            <a:endParaRPr lang="en-US" sz="1850" dirty="0"/>
          </a:p>
        </p:txBody>
      </p:sp>
      <p:sp>
        <p:nvSpPr>
          <p:cNvPr id="6" name="Text 3"/>
          <p:cNvSpPr/>
          <p:nvPr/>
        </p:nvSpPr>
        <p:spPr>
          <a:xfrm>
            <a:off x="837724" y="6192322"/>
            <a:ext cx="7468553" cy="383024"/>
          </a:xfrm>
          <a:prstGeom prst="rect">
            <a:avLst/>
          </a:prstGeom>
          <a:noFill/>
          <a:ln/>
        </p:spPr>
        <p:txBody>
          <a:bodyPr wrap="none" lIns="0" tIns="0" rIns="0" bIns="0" rtlCol="0" anchor="t"/>
          <a:lstStyle/>
          <a:p>
            <a:pPr marL="0" indent="0" algn="l">
              <a:lnSpc>
                <a:spcPts val="3000"/>
              </a:lnSpc>
              <a:buNone/>
            </a:pPr>
            <a:r>
              <a:rPr lang="en-US" sz="1850" b="1" dirty="0">
                <a:solidFill>
                  <a:srgbClr val="CAD6DE"/>
                </a:solidFill>
                <a:latin typeface="Unbounded" panose="020B0604020202020204" charset="0"/>
                <a:ea typeface="Cabin" pitchFamily="34" charset="-122"/>
                <a:cs typeface="Cabin" pitchFamily="34" charset="-120"/>
              </a:rPr>
              <a:t>TEAM MEMBERS : </a:t>
            </a:r>
            <a:r>
              <a:rPr lang="en-US" sz="1850" dirty="0">
                <a:solidFill>
                  <a:srgbClr val="CAD6DE"/>
                </a:solidFill>
                <a:latin typeface="Cabin" pitchFamily="34" charset="0"/>
                <a:ea typeface="Cabin" pitchFamily="34" charset="-122"/>
                <a:cs typeface="Cabin" pitchFamily="34" charset="-120"/>
              </a:rPr>
              <a:t>G</a:t>
            </a:r>
            <a:r>
              <a:rPr lang="en-US" sz="1850" dirty="0">
                <a:solidFill>
                  <a:srgbClr val="CAD6DE"/>
                </a:solidFill>
                <a:latin typeface="Unbounded" panose="020B0604020202020204" charset="0"/>
                <a:ea typeface="Cabin" pitchFamily="34" charset="-122"/>
                <a:cs typeface="Cabin" pitchFamily="34" charset="-120"/>
              </a:rPr>
              <a:t>reeshma  ,Kiranmayi ,Pravalika</a:t>
            </a:r>
            <a:endParaRPr lang="en-US" sz="1850" dirty="0">
              <a:latin typeface="Unbounded" panose="020B060402020202020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708791"/>
          </a:xfrm>
          <a:prstGeom prst="rect">
            <a:avLst/>
          </a:prstGeom>
        </p:spPr>
      </p:pic>
      <p:sp>
        <p:nvSpPr>
          <p:cNvPr id="3" name="Text 0"/>
          <p:cNvSpPr/>
          <p:nvPr/>
        </p:nvSpPr>
        <p:spPr>
          <a:xfrm>
            <a:off x="758428" y="3304699"/>
            <a:ext cx="9138166" cy="637342"/>
          </a:xfrm>
          <a:prstGeom prst="rect">
            <a:avLst/>
          </a:prstGeom>
          <a:noFill/>
          <a:ln/>
        </p:spPr>
        <p:txBody>
          <a:bodyPr wrap="none" lIns="0" tIns="0" rIns="0" bIns="0" rtlCol="0" anchor="t"/>
          <a:lstStyle/>
          <a:p>
            <a:pPr marL="0" indent="0" algn="l">
              <a:lnSpc>
                <a:spcPts val="5000"/>
              </a:lnSpc>
              <a:buNone/>
            </a:pPr>
            <a:r>
              <a:rPr lang="en-US" sz="4000" dirty="0">
                <a:solidFill>
                  <a:srgbClr val="FFFFFF"/>
                </a:solidFill>
                <a:latin typeface="Unbounded" pitchFamily="34" charset="0"/>
                <a:ea typeface="Unbounded" pitchFamily="34" charset="-122"/>
                <a:cs typeface="Unbounded" pitchFamily="34" charset="-120"/>
              </a:rPr>
              <a:t>Challenges and Achievements</a:t>
            </a:r>
            <a:endParaRPr lang="en-US" sz="4000" dirty="0"/>
          </a:p>
        </p:txBody>
      </p:sp>
      <p:sp>
        <p:nvSpPr>
          <p:cNvPr id="4" name="Shape 1"/>
          <p:cNvSpPr/>
          <p:nvPr/>
        </p:nvSpPr>
        <p:spPr>
          <a:xfrm>
            <a:off x="758428" y="4267081"/>
            <a:ext cx="6448425" cy="1575435"/>
          </a:xfrm>
          <a:prstGeom prst="roundRect">
            <a:avLst>
              <a:gd name="adj" fmla="val 2063"/>
            </a:avLst>
          </a:prstGeom>
          <a:solidFill>
            <a:srgbClr val="304755"/>
          </a:solidFill>
          <a:ln/>
        </p:spPr>
        <p:txBody>
          <a:bodyPr/>
          <a:lstStyle/>
          <a:p>
            <a:endParaRPr lang="en-IN"/>
          </a:p>
        </p:txBody>
      </p:sp>
      <p:sp>
        <p:nvSpPr>
          <p:cNvPr id="5" name="Text 2"/>
          <p:cNvSpPr/>
          <p:nvPr/>
        </p:nvSpPr>
        <p:spPr>
          <a:xfrm>
            <a:off x="975122" y="4483775"/>
            <a:ext cx="2996684" cy="318611"/>
          </a:xfrm>
          <a:prstGeom prst="rect">
            <a:avLst/>
          </a:prstGeom>
          <a:noFill/>
          <a:ln/>
        </p:spPr>
        <p:txBody>
          <a:bodyPr wrap="none" lIns="0" tIns="0" rIns="0" bIns="0" rtlCol="0" anchor="t"/>
          <a:lstStyle/>
          <a:p>
            <a:pPr marL="0" indent="0" algn="l">
              <a:lnSpc>
                <a:spcPts val="2500"/>
              </a:lnSpc>
              <a:buNone/>
            </a:pPr>
            <a:r>
              <a:rPr lang="en-US" sz="2000" dirty="0">
                <a:solidFill>
                  <a:srgbClr val="CAD6DE"/>
                </a:solidFill>
                <a:latin typeface="Unbounded" pitchFamily="34" charset="0"/>
                <a:ea typeface="Unbounded" pitchFamily="34" charset="-122"/>
                <a:cs typeface="Unbounded" pitchFamily="34" charset="-120"/>
              </a:rPr>
              <a:t>MCTS Performance</a:t>
            </a:r>
            <a:endParaRPr lang="en-US" sz="2000" dirty="0"/>
          </a:p>
        </p:txBody>
      </p:sp>
      <p:sp>
        <p:nvSpPr>
          <p:cNvPr id="6" name="Text 3"/>
          <p:cNvSpPr/>
          <p:nvPr/>
        </p:nvSpPr>
        <p:spPr>
          <a:xfrm>
            <a:off x="975122" y="4932402"/>
            <a:ext cx="6015038" cy="693420"/>
          </a:xfrm>
          <a:prstGeom prst="rect">
            <a:avLst/>
          </a:prstGeom>
          <a:noFill/>
          <a:ln/>
        </p:spPr>
        <p:txBody>
          <a:bodyPr wrap="square" lIns="0" tIns="0" rIns="0" bIns="0" rtlCol="0" anchor="t"/>
          <a:lstStyle/>
          <a:p>
            <a:pPr marL="0" indent="0" algn="l">
              <a:lnSpc>
                <a:spcPts val="2700"/>
              </a:lnSpc>
              <a:buNone/>
            </a:pPr>
            <a:r>
              <a:rPr lang="en-US" sz="1700" dirty="0">
                <a:solidFill>
                  <a:srgbClr val="CAD6DE"/>
                </a:solidFill>
                <a:latin typeface="Cabin" pitchFamily="34" charset="0"/>
                <a:ea typeface="Cabin" pitchFamily="34" charset="-122"/>
                <a:cs typeface="Cabin" pitchFamily="34" charset="-120"/>
              </a:rPr>
              <a:t>Reduced simulations to 50 to cut move time; further optimizations planned.</a:t>
            </a:r>
            <a:endParaRPr lang="en-US" sz="1700" dirty="0"/>
          </a:p>
        </p:txBody>
      </p:sp>
      <p:sp>
        <p:nvSpPr>
          <p:cNvPr id="7" name="Shape 4"/>
          <p:cNvSpPr/>
          <p:nvPr/>
        </p:nvSpPr>
        <p:spPr>
          <a:xfrm>
            <a:off x="7423547" y="4267081"/>
            <a:ext cx="6448425" cy="1575435"/>
          </a:xfrm>
          <a:prstGeom prst="roundRect">
            <a:avLst>
              <a:gd name="adj" fmla="val 2063"/>
            </a:avLst>
          </a:prstGeom>
          <a:solidFill>
            <a:srgbClr val="304755"/>
          </a:solidFill>
          <a:ln/>
        </p:spPr>
        <p:txBody>
          <a:bodyPr/>
          <a:lstStyle/>
          <a:p>
            <a:endParaRPr lang="en-IN"/>
          </a:p>
        </p:txBody>
      </p:sp>
      <p:sp>
        <p:nvSpPr>
          <p:cNvPr id="8" name="Text 5"/>
          <p:cNvSpPr/>
          <p:nvPr/>
        </p:nvSpPr>
        <p:spPr>
          <a:xfrm>
            <a:off x="7640241" y="4483775"/>
            <a:ext cx="3316248" cy="318611"/>
          </a:xfrm>
          <a:prstGeom prst="rect">
            <a:avLst/>
          </a:prstGeom>
          <a:noFill/>
          <a:ln/>
        </p:spPr>
        <p:txBody>
          <a:bodyPr wrap="none" lIns="0" tIns="0" rIns="0" bIns="0" rtlCol="0" anchor="t"/>
          <a:lstStyle/>
          <a:p>
            <a:pPr marL="0" indent="0" algn="l">
              <a:lnSpc>
                <a:spcPts val="2500"/>
              </a:lnSpc>
              <a:buNone/>
            </a:pPr>
            <a:r>
              <a:rPr lang="en-US" sz="2000" dirty="0">
                <a:solidFill>
                  <a:srgbClr val="CAD6DE"/>
                </a:solidFill>
                <a:latin typeface="Unbounded" pitchFamily="34" charset="0"/>
                <a:ea typeface="Unbounded" pitchFamily="34" charset="-122"/>
                <a:cs typeface="Unbounded" pitchFamily="34" charset="-120"/>
              </a:rPr>
              <a:t>Minimax Optimization</a:t>
            </a:r>
            <a:endParaRPr lang="en-US" sz="2000" dirty="0"/>
          </a:p>
        </p:txBody>
      </p:sp>
      <p:sp>
        <p:nvSpPr>
          <p:cNvPr id="9" name="Text 6"/>
          <p:cNvSpPr/>
          <p:nvPr/>
        </p:nvSpPr>
        <p:spPr>
          <a:xfrm>
            <a:off x="7640241" y="4932402"/>
            <a:ext cx="6015038" cy="693420"/>
          </a:xfrm>
          <a:prstGeom prst="rect">
            <a:avLst/>
          </a:prstGeom>
          <a:noFill/>
          <a:ln/>
        </p:spPr>
        <p:txBody>
          <a:bodyPr wrap="square" lIns="0" tIns="0" rIns="0" bIns="0" rtlCol="0" anchor="t"/>
          <a:lstStyle/>
          <a:p>
            <a:pPr marL="0" indent="0" algn="l">
              <a:lnSpc>
                <a:spcPts val="2700"/>
              </a:lnSpc>
              <a:buNone/>
            </a:pPr>
            <a:r>
              <a:rPr lang="en-US" sz="1700" dirty="0">
                <a:solidFill>
                  <a:srgbClr val="CAD6DE"/>
                </a:solidFill>
                <a:latin typeface="Cabin" pitchFamily="34" charset="0"/>
                <a:ea typeface="Cabin" pitchFamily="34" charset="-122"/>
                <a:cs typeface="Cabin" pitchFamily="34" charset="-120"/>
              </a:rPr>
              <a:t>Implemented Alpha-Beta Pruning for 60% branch pruning, improving speed and strategy.</a:t>
            </a:r>
            <a:endParaRPr lang="en-US" sz="1700" dirty="0"/>
          </a:p>
        </p:txBody>
      </p:sp>
      <p:sp>
        <p:nvSpPr>
          <p:cNvPr id="10" name="Shape 7"/>
          <p:cNvSpPr/>
          <p:nvPr/>
        </p:nvSpPr>
        <p:spPr>
          <a:xfrm>
            <a:off x="758428" y="6059210"/>
            <a:ext cx="6448425" cy="1575435"/>
          </a:xfrm>
          <a:prstGeom prst="roundRect">
            <a:avLst>
              <a:gd name="adj" fmla="val 2063"/>
            </a:avLst>
          </a:prstGeom>
          <a:solidFill>
            <a:srgbClr val="304755"/>
          </a:solidFill>
          <a:ln/>
        </p:spPr>
        <p:txBody>
          <a:bodyPr/>
          <a:lstStyle/>
          <a:p>
            <a:endParaRPr lang="en-IN"/>
          </a:p>
        </p:txBody>
      </p:sp>
      <p:sp>
        <p:nvSpPr>
          <p:cNvPr id="11" name="Text 8"/>
          <p:cNvSpPr/>
          <p:nvPr/>
        </p:nvSpPr>
        <p:spPr>
          <a:xfrm>
            <a:off x="975122" y="6275903"/>
            <a:ext cx="2627709" cy="318611"/>
          </a:xfrm>
          <a:prstGeom prst="rect">
            <a:avLst/>
          </a:prstGeom>
          <a:noFill/>
          <a:ln/>
        </p:spPr>
        <p:txBody>
          <a:bodyPr wrap="none" lIns="0" tIns="0" rIns="0" bIns="0" rtlCol="0" anchor="t"/>
          <a:lstStyle/>
          <a:p>
            <a:pPr marL="0" indent="0" algn="l">
              <a:lnSpc>
                <a:spcPts val="2500"/>
              </a:lnSpc>
              <a:buNone/>
            </a:pPr>
            <a:r>
              <a:rPr lang="en-US" sz="2000" dirty="0">
                <a:solidFill>
                  <a:srgbClr val="CAD6DE"/>
                </a:solidFill>
                <a:latin typeface="Unbounded" pitchFamily="34" charset="0"/>
                <a:ea typeface="Unbounded" pitchFamily="34" charset="-122"/>
                <a:cs typeface="Unbounded" pitchFamily="34" charset="-120"/>
              </a:rPr>
              <a:t>GUI Development</a:t>
            </a:r>
            <a:endParaRPr lang="en-US" sz="2000" dirty="0"/>
          </a:p>
        </p:txBody>
      </p:sp>
      <p:sp>
        <p:nvSpPr>
          <p:cNvPr id="12" name="Text 9"/>
          <p:cNvSpPr/>
          <p:nvPr/>
        </p:nvSpPr>
        <p:spPr>
          <a:xfrm>
            <a:off x="975122" y="6724531"/>
            <a:ext cx="6015038" cy="693420"/>
          </a:xfrm>
          <a:prstGeom prst="rect">
            <a:avLst/>
          </a:prstGeom>
          <a:noFill/>
          <a:ln/>
        </p:spPr>
        <p:txBody>
          <a:bodyPr wrap="square" lIns="0" tIns="0" rIns="0" bIns="0" rtlCol="0" anchor="t"/>
          <a:lstStyle/>
          <a:p>
            <a:pPr marL="0" indent="0" algn="l">
              <a:lnSpc>
                <a:spcPts val="2700"/>
              </a:lnSpc>
              <a:buNone/>
            </a:pPr>
            <a:r>
              <a:rPr lang="en-US" sz="1700" dirty="0">
                <a:solidFill>
                  <a:srgbClr val="CAD6DE"/>
                </a:solidFill>
                <a:latin typeface="Cabin" pitchFamily="34" charset="0"/>
                <a:ea typeface="Cabin" pitchFamily="34" charset="-122"/>
                <a:cs typeface="Cabin" pitchFamily="34" charset="-120"/>
              </a:rPr>
              <a:t>Overcame initial unfamiliarity with Pygame to build a functional animated game interface.</a:t>
            </a:r>
            <a:endParaRPr lang="en-US" sz="1700" dirty="0"/>
          </a:p>
        </p:txBody>
      </p:sp>
      <p:sp>
        <p:nvSpPr>
          <p:cNvPr id="13" name="Shape 10"/>
          <p:cNvSpPr/>
          <p:nvPr/>
        </p:nvSpPr>
        <p:spPr>
          <a:xfrm>
            <a:off x="7423547" y="6059210"/>
            <a:ext cx="6448425" cy="1575435"/>
          </a:xfrm>
          <a:prstGeom prst="roundRect">
            <a:avLst>
              <a:gd name="adj" fmla="val 2063"/>
            </a:avLst>
          </a:prstGeom>
          <a:solidFill>
            <a:srgbClr val="304755"/>
          </a:solidFill>
          <a:ln/>
        </p:spPr>
        <p:txBody>
          <a:bodyPr/>
          <a:lstStyle/>
          <a:p>
            <a:endParaRPr lang="en-IN"/>
          </a:p>
        </p:txBody>
      </p:sp>
      <p:sp>
        <p:nvSpPr>
          <p:cNvPr id="14" name="Text 11"/>
          <p:cNvSpPr/>
          <p:nvPr/>
        </p:nvSpPr>
        <p:spPr>
          <a:xfrm>
            <a:off x="7640241" y="6275903"/>
            <a:ext cx="3486150" cy="318611"/>
          </a:xfrm>
          <a:prstGeom prst="rect">
            <a:avLst/>
          </a:prstGeom>
          <a:noFill/>
          <a:ln/>
        </p:spPr>
        <p:txBody>
          <a:bodyPr wrap="none" lIns="0" tIns="0" rIns="0" bIns="0" rtlCol="0" anchor="t"/>
          <a:lstStyle/>
          <a:p>
            <a:pPr marL="0" indent="0" algn="l">
              <a:lnSpc>
                <a:spcPts val="2500"/>
              </a:lnSpc>
              <a:buNone/>
            </a:pPr>
            <a:r>
              <a:rPr lang="en-US" sz="2000" dirty="0">
                <a:solidFill>
                  <a:srgbClr val="CAD6DE"/>
                </a:solidFill>
                <a:latin typeface="Unbounded" pitchFamily="34" charset="0"/>
                <a:ea typeface="Unbounded" pitchFamily="34" charset="-122"/>
                <a:cs typeface="Unbounded" pitchFamily="34" charset="-120"/>
              </a:rPr>
              <a:t>Win Rate Improvement</a:t>
            </a:r>
            <a:endParaRPr lang="en-US" sz="2000" dirty="0"/>
          </a:p>
        </p:txBody>
      </p:sp>
      <p:sp>
        <p:nvSpPr>
          <p:cNvPr id="15" name="Text 12"/>
          <p:cNvSpPr/>
          <p:nvPr/>
        </p:nvSpPr>
        <p:spPr>
          <a:xfrm>
            <a:off x="7640241" y="6724531"/>
            <a:ext cx="6015038" cy="693420"/>
          </a:xfrm>
          <a:prstGeom prst="rect">
            <a:avLst/>
          </a:prstGeom>
          <a:noFill/>
          <a:ln/>
        </p:spPr>
        <p:txBody>
          <a:bodyPr wrap="square" lIns="0" tIns="0" rIns="0" bIns="0" rtlCol="0" anchor="t"/>
          <a:lstStyle/>
          <a:p>
            <a:pPr marL="0" indent="0" algn="l">
              <a:lnSpc>
                <a:spcPts val="2700"/>
              </a:lnSpc>
              <a:buNone/>
            </a:pPr>
            <a:r>
              <a:rPr lang="en-US" sz="1700" dirty="0">
                <a:solidFill>
                  <a:srgbClr val="CAD6DE"/>
                </a:solidFill>
                <a:latin typeface="Cabin" pitchFamily="34" charset="0"/>
                <a:ea typeface="Cabin" pitchFamily="34" charset="-122"/>
                <a:cs typeface="Cabin" pitchFamily="34" charset="-120"/>
              </a:rPr>
              <a:t>Tuned MCTS parameters to increase win rate from 10% to 100% in preliminary tests.</a:t>
            </a:r>
            <a:endParaRPr lang="en-US" sz="17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837724" y="829866"/>
            <a:ext cx="9045654" cy="704017"/>
          </a:xfrm>
          <a:prstGeom prst="rect">
            <a:avLst/>
          </a:prstGeom>
          <a:noFill/>
          <a:ln/>
        </p:spPr>
        <p:txBody>
          <a:bodyPr wrap="none" lIns="0" tIns="0" rIns="0" bIns="0" rtlCol="0" anchor="t"/>
          <a:lstStyle/>
          <a:p>
            <a:pPr marL="0" indent="0" algn="l">
              <a:lnSpc>
                <a:spcPts val="5500"/>
              </a:lnSpc>
              <a:buNone/>
            </a:pPr>
            <a:r>
              <a:rPr lang="en-US" sz="4400" dirty="0">
                <a:solidFill>
                  <a:srgbClr val="FFFFFF"/>
                </a:solidFill>
                <a:latin typeface="Unbounded" pitchFamily="34" charset="0"/>
                <a:ea typeface="Unbounded" pitchFamily="34" charset="-122"/>
                <a:cs typeface="Unbounded" pitchFamily="34" charset="-120"/>
              </a:rPr>
              <a:t>Next </a:t>
            </a:r>
            <a:r>
              <a:rPr lang="en-US" sz="4000" dirty="0">
                <a:solidFill>
                  <a:srgbClr val="FFFFFF"/>
                </a:solidFill>
                <a:latin typeface="Unbounded" pitchFamily="34" charset="0"/>
                <a:ea typeface="Unbounded" pitchFamily="34" charset="-122"/>
                <a:cs typeface="Unbounded" pitchFamily="34" charset="-120"/>
              </a:rPr>
              <a:t>Steps</a:t>
            </a:r>
            <a:r>
              <a:rPr lang="en-US" sz="4400" dirty="0">
                <a:solidFill>
                  <a:srgbClr val="FFFFFF"/>
                </a:solidFill>
                <a:latin typeface="Unbounded" pitchFamily="34" charset="0"/>
                <a:ea typeface="Unbounded" pitchFamily="34" charset="-122"/>
                <a:cs typeface="Unbounded" pitchFamily="34" charset="-120"/>
              </a:rPr>
              <a:t> and Conclusion</a:t>
            </a:r>
            <a:endParaRPr lang="en-US" sz="4400" dirty="0"/>
          </a:p>
        </p:txBody>
      </p:sp>
      <p:sp>
        <p:nvSpPr>
          <p:cNvPr id="3" name="Shape 1"/>
          <p:cNvSpPr/>
          <p:nvPr/>
        </p:nvSpPr>
        <p:spPr>
          <a:xfrm>
            <a:off x="837724" y="1892856"/>
            <a:ext cx="179427" cy="878562"/>
          </a:xfrm>
          <a:prstGeom prst="roundRect">
            <a:avLst>
              <a:gd name="adj" fmla="val 20012"/>
            </a:avLst>
          </a:prstGeom>
          <a:solidFill>
            <a:srgbClr val="304755"/>
          </a:solidFill>
          <a:ln/>
        </p:spPr>
        <p:txBody>
          <a:bodyPr/>
          <a:lstStyle/>
          <a:p>
            <a:endParaRPr lang="en-IN"/>
          </a:p>
        </p:txBody>
      </p:sp>
      <p:sp>
        <p:nvSpPr>
          <p:cNvPr id="4" name="Text 2"/>
          <p:cNvSpPr/>
          <p:nvPr/>
        </p:nvSpPr>
        <p:spPr>
          <a:xfrm>
            <a:off x="1376124" y="1892856"/>
            <a:ext cx="2816185" cy="351949"/>
          </a:xfrm>
          <a:prstGeom prst="rect">
            <a:avLst/>
          </a:prstGeom>
          <a:noFill/>
          <a:ln/>
        </p:spPr>
        <p:txBody>
          <a:bodyPr wrap="none" lIns="0" tIns="0" rIns="0" bIns="0" rtlCol="0" anchor="t"/>
          <a:lstStyle/>
          <a:p>
            <a:pPr marL="0" indent="0" algn="l">
              <a:lnSpc>
                <a:spcPts val="2750"/>
              </a:lnSpc>
              <a:buNone/>
            </a:pPr>
            <a:r>
              <a:rPr lang="en-US" sz="2200" dirty="0">
                <a:solidFill>
                  <a:srgbClr val="CAD6DE"/>
                </a:solidFill>
                <a:latin typeface="Unbounded" pitchFamily="34" charset="0"/>
                <a:ea typeface="Unbounded" pitchFamily="34" charset="-122"/>
                <a:cs typeface="Unbounded" pitchFamily="34" charset="-120"/>
              </a:rPr>
              <a:t>Enhance GUI</a:t>
            </a:r>
            <a:endParaRPr lang="en-US" sz="2200" dirty="0"/>
          </a:p>
        </p:txBody>
      </p:sp>
      <p:sp>
        <p:nvSpPr>
          <p:cNvPr id="5" name="Text 3"/>
          <p:cNvSpPr/>
          <p:nvPr/>
        </p:nvSpPr>
        <p:spPr>
          <a:xfrm>
            <a:off x="1376124" y="2388394"/>
            <a:ext cx="12416552" cy="383024"/>
          </a:xfrm>
          <a:prstGeom prst="rect">
            <a:avLst/>
          </a:prstGeom>
          <a:noFill/>
          <a:ln/>
        </p:spPr>
        <p:txBody>
          <a:bodyPr wrap="none" lIns="0" tIns="0" rIns="0" bIns="0" rtlCol="0" anchor="t"/>
          <a:lstStyle/>
          <a:p>
            <a:pPr marL="0" indent="0" algn="l">
              <a:lnSpc>
                <a:spcPts val="3000"/>
              </a:lnSpc>
              <a:buNone/>
            </a:pPr>
            <a:r>
              <a:rPr lang="en-US" sz="1850" dirty="0">
                <a:solidFill>
                  <a:srgbClr val="CAD6DE"/>
                </a:solidFill>
                <a:latin typeface="Cabin" pitchFamily="34" charset="0"/>
                <a:ea typeface="Cabin" pitchFamily="34" charset="-122"/>
                <a:cs typeface="Cabin" pitchFamily="34" charset="-120"/>
              </a:rPr>
              <a:t>Add difficulty sliders and board size options for user customization.</a:t>
            </a:r>
            <a:endParaRPr lang="en-US" sz="1850" dirty="0"/>
          </a:p>
        </p:txBody>
      </p:sp>
      <p:sp>
        <p:nvSpPr>
          <p:cNvPr id="7" name="Text 5"/>
          <p:cNvSpPr/>
          <p:nvPr/>
        </p:nvSpPr>
        <p:spPr>
          <a:xfrm>
            <a:off x="374414" y="2347079"/>
            <a:ext cx="9972274" cy="878563"/>
          </a:xfrm>
          <a:prstGeom prst="rect">
            <a:avLst/>
          </a:prstGeom>
          <a:noFill/>
          <a:ln/>
        </p:spPr>
        <p:txBody>
          <a:bodyPr wrap="none" lIns="0" tIns="0" rIns="0" bIns="0" rtlCol="0" anchor="t"/>
          <a:lstStyle/>
          <a:p>
            <a:pPr marL="0" indent="0" algn="l">
              <a:lnSpc>
                <a:spcPts val="2750"/>
              </a:lnSpc>
              <a:buNone/>
            </a:pPr>
            <a:endParaRPr lang="en-US" sz="2200" dirty="0"/>
          </a:p>
        </p:txBody>
      </p:sp>
      <p:sp>
        <p:nvSpPr>
          <p:cNvPr id="9" name="Shape 7"/>
          <p:cNvSpPr/>
          <p:nvPr/>
        </p:nvSpPr>
        <p:spPr>
          <a:xfrm>
            <a:off x="1196697" y="3250049"/>
            <a:ext cx="179427" cy="878562"/>
          </a:xfrm>
          <a:prstGeom prst="roundRect">
            <a:avLst>
              <a:gd name="adj" fmla="val 20012"/>
            </a:avLst>
          </a:prstGeom>
          <a:solidFill>
            <a:srgbClr val="304755"/>
          </a:solidFill>
          <a:ln/>
        </p:spPr>
        <p:txBody>
          <a:bodyPr/>
          <a:lstStyle/>
          <a:p>
            <a:endParaRPr lang="en-IN"/>
          </a:p>
        </p:txBody>
      </p:sp>
      <p:sp>
        <p:nvSpPr>
          <p:cNvPr id="10" name="Text 8"/>
          <p:cNvSpPr/>
          <p:nvPr/>
        </p:nvSpPr>
        <p:spPr>
          <a:xfrm>
            <a:off x="1691025" y="3210639"/>
            <a:ext cx="2816185" cy="351949"/>
          </a:xfrm>
          <a:prstGeom prst="rect">
            <a:avLst/>
          </a:prstGeom>
          <a:noFill/>
          <a:ln/>
        </p:spPr>
        <p:txBody>
          <a:bodyPr wrap="none" lIns="0" tIns="0" rIns="0" bIns="0" rtlCol="0" anchor="t"/>
          <a:lstStyle/>
          <a:p>
            <a:pPr marL="0" indent="0" algn="l">
              <a:lnSpc>
                <a:spcPts val="2750"/>
              </a:lnSpc>
              <a:buNone/>
            </a:pPr>
            <a:r>
              <a:rPr lang="en-US" sz="2200" dirty="0">
                <a:solidFill>
                  <a:srgbClr val="CAD6DE"/>
                </a:solidFill>
                <a:latin typeface="Unbounded" pitchFamily="34" charset="0"/>
                <a:ea typeface="Unbounded" pitchFamily="34" charset="-122"/>
                <a:cs typeface="Unbounded" pitchFamily="34" charset="-120"/>
              </a:rPr>
              <a:t>Expand Testing</a:t>
            </a:r>
            <a:endParaRPr lang="en-US" sz="2200" dirty="0"/>
          </a:p>
        </p:txBody>
      </p:sp>
      <p:sp>
        <p:nvSpPr>
          <p:cNvPr id="11" name="Text 9"/>
          <p:cNvSpPr/>
          <p:nvPr/>
        </p:nvSpPr>
        <p:spPr>
          <a:xfrm>
            <a:off x="1735217" y="3768633"/>
            <a:ext cx="11698486" cy="383024"/>
          </a:xfrm>
          <a:prstGeom prst="rect">
            <a:avLst/>
          </a:prstGeom>
          <a:noFill/>
          <a:ln/>
        </p:spPr>
        <p:txBody>
          <a:bodyPr wrap="none" lIns="0" tIns="0" rIns="0" bIns="0" rtlCol="0" anchor="t"/>
          <a:lstStyle/>
          <a:p>
            <a:pPr marL="0" indent="0" algn="l">
              <a:lnSpc>
                <a:spcPts val="3000"/>
              </a:lnSpc>
              <a:buNone/>
            </a:pPr>
            <a:r>
              <a:rPr lang="en-US" sz="1850" dirty="0">
                <a:solidFill>
                  <a:srgbClr val="CAD6DE"/>
                </a:solidFill>
                <a:latin typeface="Cabin" pitchFamily="34" charset="0"/>
                <a:ea typeface="Cabin" pitchFamily="34" charset="-122"/>
                <a:cs typeface="Cabin" pitchFamily="34" charset="-120"/>
              </a:rPr>
              <a:t>Run large-scale simulations (100+ games) for robust statistical analysis.</a:t>
            </a:r>
            <a:endParaRPr lang="en-US" sz="1850" dirty="0"/>
          </a:p>
        </p:txBody>
      </p:sp>
      <p:sp>
        <p:nvSpPr>
          <p:cNvPr id="12" name="Shape 10"/>
          <p:cNvSpPr/>
          <p:nvPr/>
        </p:nvSpPr>
        <p:spPr>
          <a:xfrm>
            <a:off x="1555790" y="4502527"/>
            <a:ext cx="179427" cy="878562"/>
          </a:xfrm>
          <a:prstGeom prst="roundRect">
            <a:avLst>
              <a:gd name="adj" fmla="val 20012"/>
            </a:avLst>
          </a:prstGeom>
          <a:solidFill>
            <a:srgbClr val="304755"/>
          </a:solidFill>
          <a:ln/>
        </p:spPr>
        <p:txBody>
          <a:bodyPr/>
          <a:lstStyle/>
          <a:p>
            <a:endParaRPr lang="en-IN"/>
          </a:p>
        </p:txBody>
      </p:sp>
      <p:sp>
        <p:nvSpPr>
          <p:cNvPr id="13" name="Text 11"/>
          <p:cNvSpPr/>
          <p:nvPr/>
        </p:nvSpPr>
        <p:spPr>
          <a:xfrm>
            <a:off x="2213729" y="4435297"/>
            <a:ext cx="3146822" cy="351949"/>
          </a:xfrm>
          <a:prstGeom prst="rect">
            <a:avLst/>
          </a:prstGeom>
          <a:noFill/>
          <a:ln/>
        </p:spPr>
        <p:txBody>
          <a:bodyPr wrap="none" lIns="0" tIns="0" rIns="0" bIns="0" rtlCol="0" anchor="t"/>
          <a:lstStyle/>
          <a:p>
            <a:pPr marL="0" indent="0" algn="l">
              <a:lnSpc>
                <a:spcPts val="2750"/>
              </a:lnSpc>
              <a:buNone/>
            </a:pPr>
            <a:r>
              <a:rPr lang="en-US" sz="2200" dirty="0">
                <a:solidFill>
                  <a:srgbClr val="CAD6DE"/>
                </a:solidFill>
                <a:latin typeface="Unbounded" pitchFamily="34" charset="0"/>
                <a:ea typeface="Unbounded" pitchFamily="34" charset="-122"/>
                <a:cs typeface="Unbounded" pitchFamily="34" charset="-120"/>
              </a:rPr>
              <a:t>Human Interaction</a:t>
            </a:r>
            <a:endParaRPr lang="en-US" sz="2200" dirty="0"/>
          </a:p>
        </p:txBody>
      </p:sp>
      <p:sp>
        <p:nvSpPr>
          <p:cNvPr id="14" name="Text 12"/>
          <p:cNvSpPr/>
          <p:nvPr/>
        </p:nvSpPr>
        <p:spPr>
          <a:xfrm>
            <a:off x="2213729" y="5148947"/>
            <a:ext cx="11339393" cy="383024"/>
          </a:xfrm>
          <a:prstGeom prst="rect">
            <a:avLst/>
          </a:prstGeom>
          <a:noFill/>
          <a:ln/>
        </p:spPr>
        <p:txBody>
          <a:bodyPr wrap="none" lIns="0" tIns="0" rIns="0" bIns="0" rtlCol="0" anchor="t"/>
          <a:lstStyle/>
          <a:p>
            <a:pPr marL="0" indent="0" algn="l">
              <a:lnSpc>
                <a:spcPts val="3000"/>
              </a:lnSpc>
              <a:buNone/>
            </a:pPr>
            <a:r>
              <a:rPr lang="en-US" sz="1850" dirty="0">
                <a:solidFill>
                  <a:srgbClr val="CAD6DE"/>
                </a:solidFill>
                <a:latin typeface="Cabin" pitchFamily="34" charset="0"/>
                <a:ea typeface="Cabin" pitchFamily="34" charset="-122"/>
                <a:cs typeface="Cabin" pitchFamily="34" charset="-120"/>
              </a:rPr>
              <a:t>Enable human vs AI mode in Streamlit and finalize project deliverables.</a:t>
            </a:r>
            <a:endParaRPr lang="en-US" sz="1850" dirty="0"/>
          </a:p>
        </p:txBody>
      </p:sp>
      <p:sp>
        <p:nvSpPr>
          <p:cNvPr id="15" name="Text 13"/>
          <p:cNvSpPr/>
          <p:nvPr/>
        </p:nvSpPr>
        <p:spPr>
          <a:xfrm>
            <a:off x="837724" y="6146162"/>
            <a:ext cx="12954952" cy="766048"/>
          </a:xfrm>
          <a:prstGeom prst="rect">
            <a:avLst/>
          </a:prstGeom>
          <a:noFill/>
          <a:ln/>
        </p:spPr>
        <p:txBody>
          <a:bodyPr wrap="square" lIns="0" tIns="0" rIns="0" bIns="0" rtlCol="0" anchor="t"/>
          <a:lstStyle/>
          <a:p>
            <a:pPr marL="0" indent="0" algn="l">
              <a:lnSpc>
                <a:spcPts val="3000"/>
              </a:lnSpc>
              <a:buNone/>
            </a:pPr>
            <a:r>
              <a:rPr lang="en-US" sz="1850" dirty="0">
                <a:solidFill>
                  <a:srgbClr val="CAD6DE"/>
                </a:solidFill>
                <a:latin typeface="Cabin" pitchFamily="34" charset="0"/>
                <a:ea typeface="Cabin" pitchFamily="34" charset="-122"/>
                <a:cs typeface="Cabin" pitchFamily="34" charset="-120"/>
              </a:rPr>
              <a:t>This project successfully compared Minimax and MCTS in Connect 4, showing Minimax's speed advantage and MCTS's strategic potential. </a:t>
            </a:r>
            <a:endParaRPr lang="en-US" sz="18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580311" y="721162"/>
            <a:ext cx="3901440" cy="487680"/>
          </a:xfrm>
          <a:prstGeom prst="rect">
            <a:avLst/>
          </a:prstGeom>
          <a:noFill/>
          <a:ln/>
        </p:spPr>
        <p:txBody>
          <a:bodyPr wrap="none" lIns="0" tIns="0" rIns="0" bIns="0" rtlCol="0" anchor="t"/>
          <a:lstStyle/>
          <a:p>
            <a:pPr marL="0" indent="0" algn="l">
              <a:lnSpc>
                <a:spcPts val="3800"/>
              </a:lnSpc>
              <a:buNone/>
            </a:pPr>
            <a:r>
              <a:rPr lang="en-US" sz="4000" dirty="0">
                <a:solidFill>
                  <a:srgbClr val="FFFFFF"/>
                </a:solidFill>
                <a:latin typeface="Unbounded" panose="020B0604020202020204" charset="0"/>
                <a:ea typeface="Unbounded" pitchFamily="34" charset="-122"/>
                <a:cs typeface="Unbounded" pitchFamily="34" charset="-120"/>
              </a:rPr>
              <a:t>Introduction</a:t>
            </a:r>
            <a:r>
              <a:rPr lang="en-US" sz="4000" dirty="0">
                <a:solidFill>
                  <a:srgbClr val="FFFFFF"/>
                </a:solidFill>
                <a:latin typeface="Cabin" panose="020B0604020202020204" charset="0"/>
                <a:ea typeface="Unbounded" pitchFamily="34" charset="-122"/>
                <a:cs typeface="Unbounded" pitchFamily="34" charset="-120"/>
              </a:rPr>
              <a:t> </a:t>
            </a:r>
            <a:endParaRPr lang="en-US" sz="4000" dirty="0">
              <a:latin typeface="Cabin" panose="020B0604020202020204" charset="0"/>
            </a:endParaRPr>
          </a:p>
        </p:txBody>
      </p:sp>
      <p:sp>
        <p:nvSpPr>
          <p:cNvPr id="3" name="Text 1"/>
          <p:cNvSpPr/>
          <p:nvPr/>
        </p:nvSpPr>
        <p:spPr>
          <a:xfrm>
            <a:off x="580312" y="1504140"/>
            <a:ext cx="13469779" cy="421697"/>
          </a:xfrm>
          <a:prstGeom prst="rect">
            <a:avLst/>
          </a:prstGeom>
          <a:noFill/>
          <a:ln/>
        </p:spPr>
        <p:txBody>
          <a:bodyPr wrap="none" lIns="0" tIns="0" rIns="0" bIns="0" rtlCol="0" anchor="t"/>
          <a:lstStyle/>
          <a:p>
            <a:pPr marL="342900" indent="-342900" algn="l">
              <a:lnSpc>
                <a:spcPts val="2050"/>
              </a:lnSpc>
              <a:buFont typeface="Arial" panose="020B0604020202020204" pitchFamily="34" charset="0"/>
              <a:buChar char="•"/>
            </a:pPr>
            <a:r>
              <a:rPr lang="en-US" sz="2000" dirty="0">
                <a:solidFill>
                  <a:srgbClr val="CAD6DE"/>
                </a:solidFill>
                <a:latin typeface="Cabin" panose="020B0604020202020204" charset="0"/>
                <a:ea typeface="Cabin" pitchFamily="34" charset="-122"/>
                <a:cs typeface="Cabin" pitchFamily="34" charset="-120"/>
              </a:rPr>
              <a:t>This project implements and compares two artificial intelligence (AI) strategies for the game Connect 4 </a:t>
            </a:r>
            <a:r>
              <a:rPr lang="en-US" sz="2400" dirty="0">
                <a:solidFill>
                  <a:srgbClr val="CAD6DE"/>
                </a:solidFill>
                <a:latin typeface="Cabin" pitchFamily="34" charset="0"/>
                <a:ea typeface="Cabin" pitchFamily="34" charset="-122"/>
                <a:cs typeface="Cabin" pitchFamily="34" charset="-120"/>
              </a:rPr>
              <a:t>:</a:t>
            </a:r>
            <a:endParaRPr lang="en-US" sz="2400" dirty="0"/>
          </a:p>
        </p:txBody>
      </p:sp>
      <p:sp>
        <p:nvSpPr>
          <p:cNvPr id="4" name="Text 2"/>
          <p:cNvSpPr/>
          <p:nvPr/>
        </p:nvSpPr>
        <p:spPr>
          <a:xfrm>
            <a:off x="580310" y="2145447"/>
            <a:ext cx="13469779" cy="265271"/>
          </a:xfrm>
          <a:prstGeom prst="rect">
            <a:avLst/>
          </a:prstGeom>
          <a:noFill/>
          <a:ln/>
        </p:spPr>
        <p:txBody>
          <a:bodyPr wrap="none" lIns="0" tIns="0" rIns="0" bIns="0" rtlCol="0" anchor="t"/>
          <a:lstStyle/>
          <a:p>
            <a:pPr marL="0" indent="0" algn="l">
              <a:lnSpc>
                <a:spcPts val="2050"/>
              </a:lnSpc>
              <a:buNone/>
            </a:pPr>
            <a:r>
              <a:rPr lang="en-US" sz="2000" b="1" dirty="0">
                <a:solidFill>
                  <a:srgbClr val="CAD6DE"/>
                </a:solidFill>
                <a:latin typeface="Cabin" panose="020B0604020202020204" charset="0"/>
                <a:ea typeface="Cabin" pitchFamily="34" charset="-122"/>
                <a:cs typeface="Cabin" pitchFamily="34" charset="-120"/>
              </a:rPr>
              <a:t>      </a:t>
            </a:r>
            <a:r>
              <a:rPr lang="en-US" sz="2000" dirty="0">
                <a:solidFill>
                  <a:srgbClr val="CAD6DE"/>
                </a:solidFill>
                <a:latin typeface="Cabin" panose="020B0604020202020204" charset="0"/>
                <a:ea typeface="Cabin" pitchFamily="34" charset="-122"/>
                <a:cs typeface="Cabin" pitchFamily="34" charset="-120"/>
              </a:rPr>
              <a:t>Minmax with Alpha-Beta Pruning and Monte Carlo Tree  Search (MCTS</a:t>
            </a:r>
            <a:r>
              <a:rPr lang="en-US" sz="2000" b="1" dirty="0">
                <a:solidFill>
                  <a:srgbClr val="CAD6DE"/>
                </a:solidFill>
                <a:latin typeface="Cabin" panose="020B0604020202020204" charset="0"/>
                <a:ea typeface="Cabin" pitchFamily="34" charset="-122"/>
                <a:cs typeface="Cabin" pitchFamily="34" charset="-120"/>
              </a:rPr>
              <a:t>)   </a:t>
            </a:r>
            <a:endParaRPr lang="en-US" sz="2000" b="1" dirty="0">
              <a:latin typeface="Cabin" panose="020B0604020202020204" charset="0"/>
            </a:endParaRPr>
          </a:p>
        </p:txBody>
      </p:sp>
      <p:sp>
        <p:nvSpPr>
          <p:cNvPr id="5" name="Text 3"/>
          <p:cNvSpPr/>
          <p:nvPr/>
        </p:nvSpPr>
        <p:spPr>
          <a:xfrm>
            <a:off x="580311" y="2826327"/>
            <a:ext cx="13469779" cy="1059872"/>
          </a:xfrm>
          <a:prstGeom prst="rect">
            <a:avLst/>
          </a:prstGeom>
          <a:noFill/>
          <a:ln/>
        </p:spPr>
        <p:txBody>
          <a:bodyPr wrap="square" lIns="0" tIns="0" rIns="0" bIns="0" rtlCol="0" anchor="t"/>
          <a:lstStyle/>
          <a:p>
            <a:pPr marL="342900" indent="-342900" algn="l">
              <a:lnSpc>
                <a:spcPts val="2050"/>
              </a:lnSpc>
              <a:buFont typeface="Arial" panose="020B0604020202020204" pitchFamily="34" charset="0"/>
              <a:buChar char="•"/>
            </a:pPr>
            <a:r>
              <a:rPr lang="en-US" sz="2000" dirty="0">
                <a:solidFill>
                  <a:srgbClr val="CAD6DE"/>
                </a:solidFill>
                <a:latin typeface="Cabin" pitchFamily="34" charset="0"/>
                <a:ea typeface="Cabin" pitchFamily="34" charset="-122"/>
                <a:cs typeface="Cabin" pitchFamily="34" charset="-120"/>
              </a:rPr>
              <a:t>The project uses a Streamlit-based web interface to simulate multiple games between the two algorithms, allowing users </a:t>
            </a:r>
          </a:p>
          <a:p>
            <a:pPr algn="l">
              <a:lnSpc>
                <a:spcPts val="2050"/>
              </a:lnSpc>
            </a:pPr>
            <a:endParaRPr lang="en-US" sz="2000" dirty="0">
              <a:solidFill>
                <a:srgbClr val="CAD6DE"/>
              </a:solidFill>
              <a:latin typeface="Cabin" pitchFamily="34" charset="0"/>
              <a:ea typeface="Cabin" pitchFamily="34" charset="-122"/>
              <a:cs typeface="Cabin" pitchFamily="34" charset="-120"/>
            </a:endParaRPr>
          </a:p>
          <a:p>
            <a:pPr algn="l">
              <a:lnSpc>
                <a:spcPts val="2050"/>
              </a:lnSpc>
            </a:pPr>
            <a:r>
              <a:rPr lang="en-US" sz="2000" dirty="0">
                <a:solidFill>
                  <a:srgbClr val="CAD6DE"/>
                </a:solidFill>
                <a:latin typeface="Cabin" pitchFamily="34" charset="0"/>
                <a:ea typeface="Cabin" pitchFamily="34" charset="-122"/>
                <a:cs typeface="Cabin" pitchFamily="34" charset="-120"/>
              </a:rPr>
              <a:t>      to adjust parameters such as the depth of the Minimax algorithm and the number of simulations for MCTS. </a:t>
            </a:r>
            <a:endParaRPr lang="en-US" sz="2000" dirty="0"/>
          </a:p>
        </p:txBody>
      </p:sp>
      <p:sp>
        <p:nvSpPr>
          <p:cNvPr id="6" name="Text 4"/>
          <p:cNvSpPr/>
          <p:nvPr/>
        </p:nvSpPr>
        <p:spPr>
          <a:xfrm>
            <a:off x="580310" y="4130633"/>
            <a:ext cx="13750831" cy="530544"/>
          </a:xfrm>
          <a:prstGeom prst="rect">
            <a:avLst/>
          </a:prstGeom>
          <a:noFill/>
          <a:ln/>
        </p:spPr>
        <p:txBody>
          <a:bodyPr wrap="none" lIns="0" tIns="0" rIns="0" bIns="0" rtlCol="0" anchor="t"/>
          <a:lstStyle/>
          <a:p>
            <a:pPr marL="342900" indent="-342900" algn="l">
              <a:lnSpc>
                <a:spcPts val="2050"/>
              </a:lnSpc>
              <a:buFont typeface="Arial" panose="020B0604020202020204" pitchFamily="34" charset="0"/>
              <a:buChar char="•"/>
            </a:pPr>
            <a:r>
              <a:rPr lang="en-US" sz="2000" dirty="0">
                <a:solidFill>
                  <a:srgbClr val="CAD6DE"/>
                </a:solidFill>
                <a:latin typeface="Cabin" pitchFamily="34" charset="0"/>
                <a:ea typeface="Cabin" pitchFamily="34" charset="-122"/>
                <a:cs typeface="Cabin" pitchFamily="34" charset="-120"/>
              </a:rPr>
              <a:t>The performance of the algorithms is analyzed using metrics such as win rate, decision time, and strategic decision-making .</a:t>
            </a:r>
            <a:endParaRPr lang="en-US" sz="1300" dirty="0"/>
          </a:p>
        </p:txBody>
      </p:sp>
      <p:sp>
        <p:nvSpPr>
          <p:cNvPr id="7" name="Text 5"/>
          <p:cNvSpPr/>
          <p:nvPr/>
        </p:nvSpPr>
        <p:spPr>
          <a:xfrm>
            <a:off x="580311" y="4847629"/>
            <a:ext cx="13750830" cy="774977"/>
          </a:xfrm>
          <a:prstGeom prst="rect">
            <a:avLst/>
          </a:prstGeom>
          <a:noFill/>
          <a:ln/>
        </p:spPr>
        <p:txBody>
          <a:bodyPr wrap="none" lIns="0" tIns="0" rIns="0" bIns="0" rtlCol="0" anchor="t"/>
          <a:lstStyle/>
          <a:p>
            <a:pPr marL="342900" indent="-342900" algn="l">
              <a:lnSpc>
                <a:spcPts val="2050"/>
              </a:lnSpc>
              <a:buFont typeface="Arial" panose="020B0604020202020204" pitchFamily="34" charset="0"/>
              <a:buChar char="•"/>
            </a:pPr>
            <a:r>
              <a:rPr lang="en-US" sz="2000" dirty="0">
                <a:solidFill>
                  <a:srgbClr val="CAD6DE"/>
                </a:solidFill>
                <a:latin typeface="Cabin" pitchFamily="34" charset="0"/>
                <a:ea typeface="Cabin" pitchFamily="34" charset="-122"/>
                <a:cs typeface="Cabin" pitchFamily="34" charset="-120"/>
              </a:rPr>
              <a:t> Preliminary results indicate that MCTS outperforms MINMAX in both win rate and decision time, although MCTS shows</a:t>
            </a:r>
          </a:p>
          <a:p>
            <a:pPr marL="342900" indent="-342900" algn="l">
              <a:lnSpc>
                <a:spcPts val="2050"/>
              </a:lnSpc>
              <a:buFont typeface="Arial" panose="020B0604020202020204" pitchFamily="34" charset="0"/>
              <a:buChar char="•"/>
            </a:pPr>
            <a:endParaRPr lang="en-US" sz="2000" dirty="0">
              <a:solidFill>
                <a:srgbClr val="CAD6DE"/>
              </a:solidFill>
              <a:latin typeface="Cabin" pitchFamily="34" charset="0"/>
              <a:ea typeface="Cabin" pitchFamily="34" charset="-122"/>
              <a:cs typeface="Cabin" pitchFamily="34" charset="-120"/>
            </a:endParaRPr>
          </a:p>
          <a:p>
            <a:pPr algn="l">
              <a:lnSpc>
                <a:spcPts val="2050"/>
              </a:lnSpc>
            </a:pPr>
            <a:r>
              <a:rPr lang="en-US" sz="2000" dirty="0">
                <a:solidFill>
                  <a:srgbClr val="CAD6DE"/>
                </a:solidFill>
                <a:latin typeface="Cabin" pitchFamily="34" charset="0"/>
                <a:ea typeface="Cabin" pitchFamily="34" charset="-122"/>
                <a:cs typeface="Cabin" pitchFamily="34" charset="-120"/>
              </a:rPr>
              <a:t>       potential   for improvement with further optimization .</a:t>
            </a:r>
            <a:endParaRPr lang="en-US" sz="2000" dirty="0"/>
          </a:p>
        </p:txBody>
      </p:sp>
      <p:sp>
        <p:nvSpPr>
          <p:cNvPr id="8" name="Text 6"/>
          <p:cNvSpPr/>
          <p:nvPr/>
        </p:nvSpPr>
        <p:spPr>
          <a:xfrm>
            <a:off x="580311" y="6016346"/>
            <a:ext cx="13469780" cy="716995"/>
          </a:xfrm>
          <a:prstGeom prst="rect">
            <a:avLst/>
          </a:prstGeom>
          <a:noFill/>
          <a:ln/>
        </p:spPr>
        <p:txBody>
          <a:bodyPr wrap="none" lIns="0" tIns="0" rIns="0" bIns="0" rtlCol="0" anchor="t"/>
          <a:lstStyle/>
          <a:p>
            <a:pPr marL="342900" indent="-342900" algn="l">
              <a:lnSpc>
                <a:spcPts val="2050"/>
              </a:lnSpc>
              <a:buFont typeface="Arial" panose="020B0604020202020204" pitchFamily="34" charset="0"/>
              <a:buChar char="•"/>
            </a:pPr>
            <a:r>
              <a:rPr lang="en-US" sz="2000" dirty="0">
                <a:solidFill>
                  <a:srgbClr val="CAD6DE"/>
                </a:solidFill>
                <a:latin typeface="Cabin" pitchFamily="34" charset="0"/>
                <a:ea typeface="Cabin" pitchFamily="34" charset="-122"/>
                <a:cs typeface="Cabin" pitchFamily="34" charset="-120"/>
              </a:rPr>
              <a:t>This comparison provides valuable insights into deterministic versus probabilistic AI approaches in zero-sum</a:t>
            </a:r>
          </a:p>
          <a:p>
            <a:pPr marL="0" indent="0" algn="l">
              <a:lnSpc>
                <a:spcPts val="2050"/>
              </a:lnSpc>
              <a:buNone/>
            </a:pPr>
            <a:r>
              <a:rPr lang="en-US" sz="2000" dirty="0">
                <a:solidFill>
                  <a:srgbClr val="CAD6DE"/>
                </a:solidFill>
                <a:latin typeface="Cabin" pitchFamily="34" charset="0"/>
                <a:ea typeface="Cabin" pitchFamily="34" charset="-122"/>
                <a:cs typeface="Cabin" pitchFamily="34" charset="-120"/>
              </a:rPr>
              <a:t> </a:t>
            </a:r>
          </a:p>
          <a:p>
            <a:pPr marL="0" indent="0" algn="l">
              <a:lnSpc>
                <a:spcPts val="2050"/>
              </a:lnSpc>
              <a:buNone/>
            </a:pPr>
            <a:r>
              <a:rPr lang="en-US" sz="2000" dirty="0">
                <a:solidFill>
                  <a:srgbClr val="CAD6DE"/>
                </a:solidFill>
                <a:latin typeface="Cabin" pitchFamily="34" charset="0"/>
                <a:ea typeface="Cabin" pitchFamily="34" charset="-122"/>
                <a:cs typeface="Cabin" pitchFamily="34" charset="-120"/>
              </a:rPr>
              <a:t>      games and offers practical applications in the fields of game theory and AI education.</a:t>
            </a:r>
            <a:endParaRPr lang="en-US" sz="2000" dirty="0"/>
          </a:p>
        </p:txBody>
      </p:sp>
      <p:sp>
        <p:nvSpPr>
          <p:cNvPr id="9" name="Text 7"/>
          <p:cNvSpPr/>
          <p:nvPr/>
        </p:nvSpPr>
        <p:spPr>
          <a:xfrm>
            <a:off x="580311" y="4516041"/>
            <a:ext cx="13469779" cy="331589"/>
          </a:xfrm>
          <a:prstGeom prst="rect">
            <a:avLst/>
          </a:prstGeom>
          <a:noFill/>
          <a:ln/>
        </p:spPr>
        <p:txBody>
          <a:bodyPr wrap="none" lIns="0" tIns="0" rIns="0" bIns="0" rtlCol="0" anchor="t"/>
          <a:lstStyle/>
          <a:p>
            <a:pPr marL="0" indent="0" algn="l">
              <a:lnSpc>
                <a:spcPts val="2600"/>
              </a:lnSpc>
              <a:buNone/>
            </a:pPr>
            <a:endParaRPr lang="en-US" sz="1600" dirty="0"/>
          </a:p>
        </p:txBody>
      </p:sp>
      <p:sp>
        <p:nvSpPr>
          <p:cNvPr id="10" name="Text 8"/>
          <p:cNvSpPr/>
          <p:nvPr/>
        </p:nvSpPr>
        <p:spPr>
          <a:xfrm>
            <a:off x="1943598" y="5564625"/>
            <a:ext cx="13469779" cy="530543"/>
          </a:xfrm>
          <a:prstGeom prst="rect">
            <a:avLst/>
          </a:prstGeom>
          <a:noFill/>
          <a:ln/>
        </p:spPr>
        <p:txBody>
          <a:bodyPr wrap="square" lIns="0" tIns="0" rIns="0" bIns="0" rtlCol="0" anchor="t"/>
          <a:lstStyle/>
          <a:p>
            <a:pPr marL="342900" indent="-342900" algn="l">
              <a:lnSpc>
                <a:spcPts val="2050"/>
              </a:lnSpc>
              <a:buSzPct val="100000"/>
              <a:buChar char="•"/>
            </a:pPr>
            <a:endParaRPr lang="en-US" sz="1300" dirty="0"/>
          </a:p>
        </p:txBody>
      </p:sp>
      <p:sp>
        <p:nvSpPr>
          <p:cNvPr id="11" name="Text 9"/>
          <p:cNvSpPr/>
          <p:nvPr/>
        </p:nvSpPr>
        <p:spPr>
          <a:xfrm>
            <a:off x="-84706" y="7781927"/>
            <a:ext cx="13469779" cy="530543"/>
          </a:xfrm>
          <a:prstGeom prst="rect">
            <a:avLst/>
          </a:prstGeom>
          <a:noFill/>
          <a:ln/>
        </p:spPr>
        <p:txBody>
          <a:bodyPr wrap="square" lIns="0" tIns="0" rIns="0" bIns="0" rtlCol="0" anchor="t"/>
          <a:lstStyle/>
          <a:p>
            <a:pPr algn="l">
              <a:lnSpc>
                <a:spcPts val="2050"/>
              </a:lnSpc>
              <a:buSzPct val="100000"/>
            </a:pPr>
            <a:r>
              <a:rPr lang="en-US" sz="1300" dirty="0">
                <a:solidFill>
                  <a:srgbClr val="CAD6DE"/>
                </a:solidFill>
                <a:latin typeface="Cabin" pitchFamily="34" charset="0"/>
                <a:ea typeface="Cabin" pitchFamily="34" charset="-122"/>
                <a:cs typeface="Cabin" pitchFamily="34" charset="-120"/>
              </a:rPr>
              <a:t>.</a:t>
            </a:r>
            <a:endParaRPr lang="en-US" sz="1300" dirty="0"/>
          </a:p>
        </p:txBody>
      </p:sp>
      <p:sp>
        <p:nvSpPr>
          <p:cNvPr id="12" name="Text 10"/>
          <p:cNvSpPr/>
          <p:nvPr/>
        </p:nvSpPr>
        <p:spPr>
          <a:xfrm>
            <a:off x="580311" y="6339602"/>
            <a:ext cx="13469779" cy="265271"/>
          </a:xfrm>
          <a:prstGeom prst="rect">
            <a:avLst/>
          </a:prstGeom>
          <a:noFill/>
          <a:ln/>
        </p:spPr>
        <p:txBody>
          <a:bodyPr wrap="none" lIns="0" tIns="0" rIns="0" bIns="0" rtlCol="0" anchor="t"/>
          <a:lstStyle/>
          <a:p>
            <a:pPr marL="0" indent="0" algn="l">
              <a:lnSpc>
                <a:spcPts val="2050"/>
              </a:lnSpc>
              <a:buNone/>
            </a:pPr>
            <a:endParaRPr lang="en-US" sz="1300" dirty="0"/>
          </a:p>
        </p:txBody>
      </p:sp>
      <p:sp>
        <p:nvSpPr>
          <p:cNvPr id="13" name="Text 11"/>
          <p:cNvSpPr/>
          <p:nvPr/>
        </p:nvSpPr>
        <p:spPr>
          <a:xfrm>
            <a:off x="580311" y="6791325"/>
            <a:ext cx="13469779" cy="265271"/>
          </a:xfrm>
          <a:prstGeom prst="rect">
            <a:avLst/>
          </a:prstGeom>
          <a:noFill/>
          <a:ln/>
        </p:spPr>
        <p:txBody>
          <a:bodyPr wrap="none" lIns="0" tIns="0" rIns="0" bIns="0" rtlCol="0" anchor="t"/>
          <a:lstStyle/>
          <a:p>
            <a:pPr marL="0" indent="0" algn="l">
              <a:lnSpc>
                <a:spcPts val="2050"/>
              </a:lnSpc>
              <a:buNone/>
            </a:pPr>
            <a:endParaRPr lang="en-US" sz="1300" dirty="0"/>
          </a:p>
        </p:txBody>
      </p:sp>
      <p:sp>
        <p:nvSpPr>
          <p:cNvPr id="14" name="Text 12"/>
          <p:cNvSpPr/>
          <p:nvPr/>
        </p:nvSpPr>
        <p:spPr>
          <a:xfrm>
            <a:off x="580311" y="7243048"/>
            <a:ext cx="13469779" cy="265271"/>
          </a:xfrm>
          <a:prstGeom prst="rect">
            <a:avLst/>
          </a:prstGeom>
          <a:noFill/>
          <a:ln/>
        </p:spPr>
        <p:txBody>
          <a:bodyPr wrap="none" lIns="0" tIns="0" rIns="0" bIns="0" rtlCol="0" anchor="t"/>
          <a:lstStyle/>
          <a:p>
            <a:pPr marL="0" indent="0" algn="l">
              <a:lnSpc>
                <a:spcPts val="2050"/>
              </a:lnSpc>
              <a:buNone/>
            </a:pPr>
            <a:endParaRPr lang="en-US" sz="13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55318" y="768668"/>
            <a:ext cx="7623334" cy="1277779"/>
          </a:xfrm>
          <a:prstGeom prst="rect">
            <a:avLst/>
          </a:prstGeom>
          <a:noFill/>
          <a:ln/>
        </p:spPr>
        <p:txBody>
          <a:bodyPr wrap="square" lIns="0" tIns="0" rIns="0" bIns="0" rtlCol="0" anchor="t"/>
          <a:lstStyle/>
          <a:p>
            <a:pPr marL="0" indent="0" algn="l">
              <a:lnSpc>
                <a:spcPts val="5000"/>
              </a:lnSpc>
              <a:buNone/>
            </a:pPr>
            <a:r>
              <a:rPr lang="en-US" sz="4000" dirty="0">
                <a:solidFill>
                  <a:srgbClr val="FFFFFF"/>
                </a:solidFill>
                <a:latin typeface="Unbounded" panose="020B0604020202020204" charset="0"/>
                <a:ea typeface="Unbounded" pitchFamily="34" charset="-122"/>
                <a:cs typeface="Unbounded" pitchFamily="34" charset="-120"/>
              </a:rPr>
              <a:t>Background and Research Question</a:t>
            </a:r>
            <a:endParaRPr lang="en-US" sz="4000" dirty="0">
              <a:latin typeface="Unbounded" panose="020B0604020202020204" charset="0"/>
            </a:endParaRPr>
          </a:p>
        </p:txBody>
      </p:sp>
      <p:sp>
        <p:nvSpPr>
          <p:cNvPr id="4" name="Shape 1"/>
          <p:cNvSpPr/>
          <p:nvPr/>
        </p:nvSpPr>
        <p:spPr>
          <a:xfrm>
            <a:off x="6246733" y="2533293"/>
            <a:ext cx="3703082" cy="2970014"/>
          </a:xfrm>
          <a:prstGeom prst="roundRect">
            <a:avLst>
              <a:gd name="adj" fmla="val 1097"/>
            </a:avLst>
          </a:prstGeom>
          <a:solidFill>
            <a:srgbClr val="304755"/>
          </a:solidFill>
          <a:ln/>
        </p:spPr>
        <p:txBody>
          <a:bodyPr/>
          <a:lstStyle/>
          <a:p>
            <a:endParaRPr lang="en-IN"/>
          </a:p>
        </p:txBody>
      </p:sp>
      <p:sp>
        <p:nvSpPr>
          <p:cNvPr id="5" name="Text 2"/>
          <p:cNvSpPr/>
          <p:nvPr/>
        </p:nvSpPr>
        <p:spPr>
          <a:xfrm>
            <a:off x="6463903" y="2750463"/>
            <a:ext cx="2887028" cy="319445"/>
          </a:xfrm>
          <a:prstGeom prst="rect">
            <a:avLst/>
          </a:prstGeom>
          <a:noFill/>
          <a:ln/>
        </p:spPr>
        <p:txBody>
          <a:bodyPr wrap="none" lIns="0" tIns="0" rIns="0" bIns="0" rtlCol="0" anchor="t"/>
          <a:lstStyle/>
          <a:p>
            <a:pPr marL="0" indent="0" algn="l">
              <a:lnSpc>
                <a:spcPts val="2500"/>
              </a:lnSpc>
              <a:buNone/>
            </a:pPr>
            <a:r>
              <a:rPr lang="en-US" sz="2000" dirty="0">
                <a:solidFill>
                  <a:srgbClr val="CAD6DE"/>
                </a:solidFill>
                <a:latin typeface="Unbounded" pitchFamily="34" charset="0"/>
                <a:ea typeface="Unbounded" pitchFamily="34" charset="-122"/>
                <a:cs typeface="Unbounded" pitchFamily="34" charset="-120"/>
              </a:rPr>
              <a:t>Research Question</a:t>
            </a:r>
            <a:endParaRPr lang="en-US" sz="2000" dirty="0"/>
          </a:p>
        </p:txBody>
      </p:sp>
      <p:sp>
        <p:nvSpPr>
          <p:cNvPr id="6" name="Text 3"/>
          <p:cNvSpPr/>
          <p:nvPr/>
        </p:nvSpPr>
        <p:spPr>
          <a:xfrm>
            <a:off x="6463903" y="3200162"/>
            <a:ext cx="3268742" cy="2085975"/>
          </a:xfrm>
          <a:prstGeom prst="rect">
            <a:avLst/>
          </a:prstGeom>
          <a:noFill/>
          <a:ln/>
        </p:spPr>
        <p:txBody>
          <a:bodyPr wrap="square" lIns="0" tIns="0" rIns="0" bIns="0" rtlCol="0" anchor="t"/>
          <a:lstStyle/>
          <a:p>
            <a:pPr marL="0" indent="0" algn="l">
              <a:lnSpc>
                <a:spcPts val="2700"/>
              </a:lnSpc>
              <a:buNone/>
            </a:pPr>
            <a:r>
              <a:rPr lang="en-US" sz="1700" dirty="0">
                <a:solidFill>
                  <a:srgbClr val="CAD6DE"/>
                </a:solidFill>
                <a:latin typeface="Cabin" pitchFamily="34" charset="0"/>
                <a:ea typeface="Cabin" pitchFamily="34" charset="-122"/>
                <a:cs typeface="Cabin" pitchFamily="34" charset="-120"/>
              </a:rPr>
              <a:t>Which AI algorithm Minimax with Alpha-Beta Pruning or Monte Carlo Tree Search (MCTS) performs better in Connect 4 regarding win rate, decision time, and strategic decision-making?</a:t>
            </a:r>
            <a:endParaRPr lang="en-US" sz="1700" dirty="0"/>
          </a:p>
        </p:txBody>
      </p:sp>
      <p:sp>
        <p:nvSpPr>
          <p:cNvPr id="7" name="Shape 4"/>
          <p:cNvSpPr/>
          <p:nvPr/>
        </p:nvSpPr>
        <p:spPr>
          <a:xfrm>
            <a:off x="10166985" y="2533293"/>
            <a:ext cx="3703082" cy="2970014"/>
          </a:xfrm>
          <a:prstGeom prst="roundRect">
            <a:avLst>
              <a:gd name="adj" fmla="val 1097"/>
            </a:avLst>
          </a:prstGeom>
          <a:solidFill>
            <a:srgbClr val="304755"/>
          </a:solidFill>
          <a:ln/>
        </p:spPr>
        <p:txBody>
          <a:bodyPr/>
          <a:lstStyle/>
          <a:p>
            <a:endParaRPr lang="en-IN"/>
          </a:p>
        </p:txBody>
      </p:sp>
      <p:sp>
        <p:nvSpPr>
          <p:cNvPr id="8" name="Text 5"/>
          <p:cNvSpPr/>
          <p:nvPr/>
        </p:nvSpPr>
        <p:spPr>
          <a:xfrm>
            <a:off x="10384155" y="2750463"/>
            <a:ext cx="2555915" cy="319445"/>
          </a:xfrm>
          <a:prstGeom prst="rect">
            <a:avLst/>
          </a:prstGeom>
          <a:noFill/>
          <a:ln/>
        </p:spPr>
        <p:txBody>
          <a:bodyPr wrap="none" lIns="0" tIns="0" rIns="0" bIns="0" rtlCol="0" anchor="t"/>
          <a:lstStyle/>
          <a:p>
            <a:pPr marL="0" indent="0" algn="l">
              <a:lnSpc>
                <a:spcPts val="2500"/>
              </a:lnSpc>
              <a:buNone/>
            </a:pPr>
            <a:r>
              <a:rPr lang="en-US" sz="2000" dirty="0">
                <a:solidFill>
                  <a:srgbClr val="CAD6DE"/>
                </a:solidFill>
                <a:latin typeface="Unbounded" pitchFamily="34" charset="0"/>
                <a:ea typeface="Unbounded" pitchFamily="34" charset="-122"/>
                <a:cs typeface="Unbounded" pitchFamily="34" charset="-120"/>
              </a:rPr>
              <a:t>Game Overview</a:t>
            </a:r>
            <a:endParaRPr lang="en-US" sz="2000" dirty="0"/>
          </a:p>
        </p:txBody>
      </p:sp>
      <p:sp>
        <p:nvSpPr>
          <p:cNvPr id="9" name="Text 6"/>
          <p:cNvSpPr/>
          <p:nvPr/>
        </p:nvSpPr>
        <p:spPr>
          <a:xfrm>
            <a:off x="10384155" y="3200162"/>
            <a:ext cx="3268742" cy="1738313"/>
          </a:xfrm>
          <a:prstGeom prst="rect">
            <a:avLst/>
          </a:prstGeom>
          <a:noFill/>
          <a:ln/>
        </p:spPr>
        <p:txBody>
          <a:bodyPr wrap="square" lIns="0" tIns="0" rIns="0" bIns="0" rtlCol="0" anchor="t"/>
          <a:lstStyle/>
          <a:p>
            <a:pPr marL="0" indent="0" algn="l">
              <a:lnSpc>
                <a:spcPts val="2700"/>
              </a:lnSpc>
              <a:buNone/>
            </a:pPr>
            <a:r>
              <a:rPr lang="en-US" sz="1700" dirty="0">
                <a:solidFill>
                  <a:srgbClr val="CAD6DE"/>
                </a:solidFill>
                <a:latin typeface="Cabin" pitchFamily="34" charset="0"/>
                <a:ea typeface="Cabin" pitchFamily="34" charset="-122"/>
                <a:cs typeface="Cabin" pitchFamily="34" charset="-120"/>
              </a:rPr>
              <a:t>Connect 4 is a two-player zero-sum game where players drop discs into a 6x7 grid aiming to connect four in a row horizontally, vertically, or diagonally.</a:t>
            </a:r>
            <a:endParaRPr lang="en-US" sz="1700" dirty="0"/>
          </a:p>
        </p:txBody>
      </p:sp>
      <p:sp>
        <p:nvSpPr>
          <p:cNvPr id="10" name="Shape 7"/>
          <p:cNvSpPr/>
          <p:nvPr/>
        </p:nvSpPr>
        <p:spPr>
          <a:xfrm>
            <a:off x="6246733" y="5720477"/>
            <a:ext cx="7623334" cy="1579364"/>
          </a:xfrm>
          <a:prstGeom prst="roundRect">
            <a:avLst>
              <a:gd name="adj" fmla="val 2063"/>
            </a:avLst>
          </a:prstGeom>
          <a:solidFill>
            <a:srgbClr val="304755"/>
          </a:solidFill>
          <a:ln/>
        </p:spPr>
        <p:txBody>
          <a:bodyPr/>
          <a:lstStyle/>
          <a:p>
            <a:endParaRPr lang="en-IN"/>
          </a:p>
        </p:txBody>
      </p:sp>
      <p:sp>
        <p:nvSpPr>
          <p:cNvPr id="11" name="Text 8"/>
          <p:cNvSpPr/>
          <p:nvPr/>
        </p:nvSpPr>
        <p:spPr>
          <a:xfrm>
            <a:off x="6463903" y="5937647"/>
            <a:ext cx="2555915" cy="319445"/>
          </a:xfrm>
          <a:prstGeom prst="rect">
            <a:avLst/>
          </a:prstGeom>
          <a:noFill/>
          <a:ln/>
        </p:spPr>
        <p:txBody>
          <a:bodyPr wrap="none" lIns="0" tIns="0" rIns="0" bIns="0" rtlCol="0" anchor="t"/>
          <a:lstStyle/>
          <a:p>
            <a:pPr marL="0" indent="0" algn="l">
              <a:lnSpc>
                <a:spcPts val="2500"/>
              </a:lnSpc>
              <a:buNone/>
            </a:pPr>
            <a:r>
              <a:rPr lang="en-US" sz="2000" dirty="0">
                <a:solidFill>
                  <a:srgbClr val="CAD6DE"/>
                </a:solidFill>
                <a:latin typeface="Unbounded" pitchFamily="34" charset="0"/>
                <a:ea typeface="Unbounded" pitchFamily="34" charset="-122"/>
                <a:cs typeface="Unbounded" pitchFamily="34" charset="-120"/>
              </a:rPr>
              <a:t>AI Strategies</a:t>
            </a:r>
            <a:endParaRPr lang="en-US" sz="2000" dirty="0"/>
          </a:p>
        </p:txBody>
      </p:sp>
      <p:sp>
        <p:nvSpPr>
          <p:cNvPr id="12" name="Text 9"/>
          <p:cNvSpPr/>
          <p:nvPr/>
        </p:nvSpPr>
        <p:spPr>
          <a:xfrm>
            <a:off x="6463903" y="6387346"/>
            <a:ext cx="7188994" cy="695325"/>
          </a:xfrm>
          <a:prstGeom prst="rect">
            <a:avLst/>
          </a:prstGeom>
          <a:noFill/>
          <a:ln/>
        </p:spPr>
        <p:txBody>
          <a:bodyPr wrap="square" lIns="0" tIns="0" rIns="0" bIns="0" rtlCol="0" anchor="t"/>
          <a:lstStyle/>
          <a:p>
            <a:pPr marL="0" indent="0" algn="l">
              <a:lnSpc>
                <a:spcPts val="2700"/>
              </a:lnSpc>
              <a:buNone/>
            </a:pPr>
            <a:r>
              <a:rPr lang="en-US" sz="1700" dirty="0">
                <a:solidFill>
                  <a:srgbClr val="CAD6DE"/>
                </a:solidFill>
                <a:latin typeface="Cabin" pitchFamily="34" charset="0"/>
                <a:ea typeface="Cabin" pitchFamily="34" charset="-122"/>
                <a:cs typeface="Cabin" pitchFamily="34" charset="-120"/>
              </a:rPr>
              <a:t>Minimax is a deterministic tree search with pruning, while MCTS uses probabilistic simulations to estimate move quality.</a:t>
            </a:r>
            <a:endParaRPr lang="en-US" sz="17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695563" y="847844"/>
            <a:ext cx="12101870" cy="584597"/>
          </a:xfrm>
          <a:prstGeom prst="rect">
            <a:avLst/>
          </a:prstGeom>
          <a:noFill/>
          <a:ln/>
        </p:spPr>
        <p:txBody>
          <a:bodyPr wrap="none" lIns="0" tIns="0" rIns="0" bIns="0" rtlCol="0" anchor="t"/>
          <a:lstStyle/>
          <a:p>
            <a:pPr marL="0" indent="0" algn="l">
              <a:lnSpc>
                <a:spcPts val="4600"/>
              </a:lnSpc>
              <a:buNone/>
            </a:pPr>
            <a:r>
              <a:rPr lang="en-US" sz="4000" dirty="0">
                <a:solidFill>
                  <a:srgbClr val="FFFFFF"/>
                </a:solidFill>
                <a:latin typeface="Unbounded" pitchFamily="34" charset="0"/>
                <a:ea typeface="Unbounded" pitchFamily="34" charset="-122"/>
                <a:cs typeface="Unbounded" pitchFamily="34" charset="-120"/>
              </a:rPr>
              <a:t>Methodology: Game and AI Implementation</a:t>
            </a:r>
            <a:endParaRPr lang="en-US" sz="4000" dirty="0"/>
          </a:p>
        </p:txBody>
      </p:sp>
      <p:sp>
        <p:nvSpPr>
          <p:cNvPr id="3" name="Text 1"/>
          <p:cNvSpPr/>
          <p:nvPr/>
        </p:nvSpPr>
        <p:spPr>
          <a:xfrm>
            <a:off x="695563" y="1929170"/>
            <a:ext cx="2338030" cy="292298"/>
          </a:xfrm>
          <a:prstGeom prst="rect">
            <a:avLst/>
          </a:prstGeom>
          <a:noFill/>
          <a:ln/>
        </p:spPr>
        <p:txBody>
          <a:bodyPr wrap="none" lIns="0" tIns="0" rIns="0" bIns="0" rtlCol="0" anchor="t"/>
          <a:lstStyle/>
          <a:p>
            <a:pPr marL="0" indent="0" algn="l">
              <a:lnSpc>
                <a:spcPts val="2300"/>
              </a:lnSpc>
              <a:buNone/>
            </a:pPr>
            <a:r>
              <a:rPr lang="en-US" sz="1800" dirty="0">
                <a:solidFill>
                  <a:srgbClr val="FFFFFF"/>
                </a:solidFill>
                <a:latin typeface="Unbounded" pitchFamily="34" charset="0"/>
                <a:ea typeface="Unbounded" pitchFamily="34" charset="-122"/>
                <a:cs typeface="Unbounded" pitchFamily="34" charset="-120"/>
              </a:rPr>
              <a:t>Game Setup</a:t>
            </a:r>
            <a:endParaRPr lang="en-US" sz="1800" dirty="0"/>
          </a:p>
        </p:txBody>
      </p:sp>
      <p:sp>
        <p:nvSpPr>
          <p:cNvPr id="4" name="Text 2"/>
          <p:cNvSpPr/>
          <p:nvPr/>
        </p:nvSpPr>
        <p:spPr>
          <a:xfrm>
            <a:off x="695563" y="2420183"/>
            <a:ext cx="13120190" cy="317897"/>
          </a:xfrm>
          <a:prstGeom prst="rect">
            <a:avLst/>
          </a:prstGeom>
          <a:noFill/>
          <a:ln/>
        </p:spPr>
        <p:txBody>
          <a:bodyPr wrap="none" lIns="0" tIns="0" rIns="0" bIns="0" rtlCol="0" anchor="t"/>
          <a:lstStyle/>
          <a:p>
            <a:pPr marL="342900" indent="-342900" algn="just">
              <a:lnSpc>
                <a:spcPts val="2500"/>
              </a:lnSpc>
              <a:buSzPct val="100000"/>
              <a:buChar char="•"/>
            </a:pPr>
            <a:r>
              <a:rPr lang="en-US" sz="2000" b="1" dirty="0">
                <a:solidFill>
                  <a:srgbClr val="CAD6DE"/>
                </a:solidFill>
                <a:latin typeface="Cabin" pitchFamily="34" charset="0"/>
                <a:ea typeface="Cabin" pitchFamily="34" charset="-122"/>
                <a:cs typeface="Cabin" pitchFamily="34" charset="-120"/>
              </a:rPr>
              <a:t>Board Setup </a:t>
            </a:r>
            <a:r>
              <a:rPr lang="en-US" sz="2000" dirty="0">
                <a:solidFill>
                  <a:srgbClr val="CAD6DE"/>
                </a:solidFill>
                <a:latin typeface="Cabin" pitchFamily="34" charset="0"/>
                <a:ea typeface="Cabin" pitchFamily="34" charset="-122"/>
                <a:cs typeface="Cabin" pitchFamily="34" charset="-120"/>
              </a:rPr>
              <a:t>: The Connect 4 board is a 6x7 grid, which is represented as a NumPy array for efficient processing.</a:t>
            </a:r>
            <a:endParaRPr lang="en-US" sz="2000" dirty="0"/>
          </a:p>
        </p:txBody>
      </p:sp>
      <p:sp>
        <p:nvSpPr>
          <p:cNvPr id="5" name="Text 3"/>
          <p:cNvSpPr/>
          <p:nvPr/>
        </p:nvSpPr>
        <p:spPr>
          <a:xfrm>
            <a:off x="703064" y="3028178"/>
            <a:ext cx="13239274" cy="918209"/>
          </a:xfrm>
          <a:prstGeom prst="rect">
            <a:avLst/>
          </a:prstGeom>
          <a:noFill/>
          <a:ln/>
        </p:spPr>
        <p:txBody>
          <a:bodyPr wrap="square" lIns="0" tIns="0" rIns="0" bIns="0" rtlCol="0" anchor="t"/>
          <a:lstStyle/>
          <a:p>
            <a:pPr marL="342900" indent="-342900" algn="just">
              <a:lnSpc>
                <a:spcPts val="2500"/>
              </a:lnSpc>
              <a:buSzPct val="100000"/>
              <a:buChar char="•"/>
            </a:pPr>
            <a:r>
              <a:rPr lang="en-US" sz="2000" b="1" dirty="0">
                <a:solidFill>
                  <a:srgbClr val="CAD6DE"/>
                </a:solidFill>
                <a:latin typeface="Cabin" pitchFamily="34" charset="0"/>
                <a:ea typeface="Cabin" pitchFamily="34" charset="-122"/>
                <a:cs typeface="Cabin" pitchFamily="34" charset="-120"/>
              </a:rPr>
              <a:t>Game Mechanics </a:t>
            </a:r>
            <a:r>
              <a:rPr lang="en-US" sz="2000" dirty="0">
                <a:solidFill>
                  <a:srgbClr val="CAD6DE"/>
                </a:solidFill>
                <a:latin typeface="Cabin" pitchFamily="34" charset="0"/>
                <a:ea typeface="Cabin" pitchFamily="34" charset="-122"/>
                <a:cs typeface="Cabin" pitchFamily="34" charset="-120"/>
              </a:rPr>
              <a:t>: Players take turns dropping discs into the columns of the grid, with the goal of connecting four discs in a row either horizontally, vertically, or diagonally. The game automatically checks for wins or draws after each move.</a:t>
            </a:r>
            <a:endParaRPr lang="en-US" sz="2000" dirty="0"/>
          </a:p>
        </p:txBody>
      </p:sp>
      <p:sp>
        <p:nvSpPr>
          <p:cNvPr id="6" name="Text 4"/>
          <p:cNvSpPr/>
          <p:nvPr/>
        </p:nvSpPr>
        <p:spPr>
          <a:xfrm>
            <a:off x="695563" y="3902034"/>
            <a:ext cx="13239274" cy="635794"/>
          </a:xfrm>
          <a:prstGeom prst="rect">
            <a:avLst/>
          </a:prstGeom>
          <a:noFill/>
          <a:ln/>
        </p:spPr>
        <p:txBody>
          <a:bodyPr wrap="square" lIns="0" tIns="0" rIns="0" bIns="0" rtlCol="0" anchor="t"/>
          <a:lstStyle/>
          <a:p>
            <a:pPr marL="342900" indent="-342900" algn="just">
              <a:lnSpc>
                <a:spcPts val="2500"/>
              </a:lnSpc>
              <a:buSzPct val="100000"/>
              <a:buChar char="•"/>
            </a:pPr>
            <a:r>
              <a:rPr lang="en-US" sz="2000" b="1" dirty="0">
                <a:solidFill>
                  <a:srgbClr val="CAD6DE"/>
                </a:solidFill>
                <a:latin typeface="Cabin" pitchFamily="34" charset="0"/>
                <a:ea typeface="Cabin" pitchFamily="34" charset="-122"/>
                <a:cs typeface="Cabin" pitchFamily="34" charset="-120"/>
              </a:rPr>
              <a:t>Utility Functions </a:t>
            </a:r>
            <a:r>
              <a:rPr lang="en-US" sz="2000" dirty="0">
                <a:solidFill>
                  <a:srgbClr val="CAD6DE"/>
                </a:solidFill>
                <a:latin typeface="Cabin" pitchFamily="34" charset="0"/>
                <a:ea typeface="Cabin" pitchFamily="34" charset="-122"/>
                <a:cs typeface="Cabin" pitchFamily="34" charset="-120"/>
              </a:rPr>
              <a:t>: A set of utility functions is implemented to handle tasks such as creating the board, validating moves, placing pieces, and detecting wins or draws.</a:t>
            </a:r>
            <a:endParaRPr lang="en-US" sz="2000" dirty="0"/>
          </a:p>
        </p:txBody>
      </p:sp>
      <p:sp>
        <p:nvSpPr>
          <p:cNvPr id="7" name="Text 5"/>
          <p:cNvSpPr/>
          <p:nvPr/>
        </p:nvSpPr>
        <p:spPr>
          <a:xfrm>
            <a:off x="695563" y="4327565"/>
            <a:ext cx="11180564" cy="317897"/>
          </a:xfrm>
          <a:prstGeom prst="rect">
            <a:avLst/>
          </a:prstGeom>
          <a:noFill/>
          <a:ln/>
        </p:spPr>
        <p:txBody>
          <a:bodyPr wrap="none" lIns="0" tIns="0" rIns="0" bIns="0" rtlCol="0" anchor="t"/>
          <a:lstStyle/>
          <a:p>
            <a:pPr marL="0" indent="0" algn="l">
              <a:lnSpc>
                <a:spcPts val="2500"/>
              </a:lnSpc>
              <a:buNone/>
            </a:pPr>
            <a:endParaRPr lang="en-US" sz="1550" dirty="0"/>
          </a:p>
        </p:txBody>
      </p:sp>
      <p:sp>
        <p:nvSpPr>
          <p:cNvPr id="8" name="Text 6"/>
          <p:cNvSpPr/>
          <p:nvPr/>
        </p:nvSpPr>
        <p:spPr>
          <a:xfrm>
            <a:off x="695563" y="4844177"/>
            <a:ext cx="2451497" cy="292298"/>
          </a:xfrm>
          <a:prstGeom prst="rect">
            <a:avLst/>
          </a:prstGeom>
          <a:noFill/>
          <a:ln/>
        </p:spPr>
        <p:txBody>
          <a:bodyPr wrap="none" lIns="0" tIns="0" rIns="0" bIns="0" rtlCol="0" anchor="t"/>
          <a:lstStyle/>
          <a:p>
            <a:pPr marL="0" indent="0" algn="l">
              <a:lnSpc>
                <a:spcPts val="2300"/>
              </a:lnSpc>
              <a:buNone/>
            </a:pPr>
            <a:r>
              <a:rPr lang="en-US" sz="1800" dirty="0">
                <a:solidFill>
                  <a:srgbClr val="FFFFFF"/>
                </a:solidFill>
                <a:latin typeface="Unbounded" pitchFamily="34" charset="0"/>
                <a:ea typeface="Unbounded" pitchFamily="34" charset="-122"/>
                <a:cs typeface="Unbounded" pitchFamily="34" charset="-120"/>
              </a:rPr>
              <a:t>Algorithms Used :</a:t>
            </a:r>
            <a:endParaRPr lang="en-US" sz="1800" dirty="0"/>
          </a:p>
        </p:txBody>
      </p:sp>
      <p:sp>
        <p:nvSpPr>
          <p:cNvPr id="9" name="Text 7"/>
          <p:cNvSpPr/>
          <p:nvPr/>
        </p:nvSpPr>
        <p:spPr>
          <a:xfrm>
            <a:off x="695562" y="5335191"/>
            <a:ext cx="13246775" cy="1340359"/>
          </a:xfrm>
          <a:prstGeom prst="rect">
            <a:avLst/>
          </a:prstGeom>
          <a:noFill/>
          <a:ln/>
        </p:spPr>
        <p:txBody>
          <a:bodyPr wrap="square" lIns="0" tIns="0" rIns="0" bIns="0" rtlCol="0" anchor="t"/>
          <a:lstStyle/>
          <a:p>
            <a:pPr marL="342900" indent="-342900" algn="just">
              <a:lnSpc>
                <a:spcPts val="2500"/>
              </a:lnSpc>
              <a:buSzPct val="100000"/>
              <a:buChar char="•"/>
            </a:pPr>
            <a:r>
              <a:rPr lang="en-US" sz="2000" b="1" dirty="0">
                <a:solidFill>
                  <a:srgbClr val="CAD6DE"/>
                </a:solidFill>
                <a:latin typeface="Cabin" pitchFamily="34" charset="0"/>
                <a:ea typeface="Cabin" pitchFamily="34" charset="-122"/>
                <a:cs typeface="Cabin" pitchFamily="34" charset="-120"/>
              </a:rPr>
              <a:t>Minimax with Alpha-Beta Pruning</a:t>
            </a:r>
            <a:r>
              <a:rPr lang="en-US" sz="2000" dirty="0">
                <a:solidFill>
                  <a:srgbClr val="CAD6DE"/>
                </a:solidFill>
                <a:latin typeface="Cabin" pitchFamily="34" charset="0"/>
                <a:ea typeface="Cabin" pitchFamily="34" charset="-122"/>
                <a:cs typeface="Cabin" pitchFamily="34" charset="-120"/>
              </a:rPr>
              <a:t>: A deterministic tree search algorithm that explores all possible moves up to a   specified depth and uses pruning to eliminate branches of the game tree that do not lead to optimal solutions.  In this project Minimax explores moves up to adjustable depth with Alpha-Beta Pruning, prioritizing center control and blocking   threats</a:t>
            </a:r>
            <a:r>
              <a:rPr lang="en-US" sz="1550" dirty="0">
                <a:solidFill>
                  <a:srgbClr val="CAD6DE"/>
                </a:solidFill>
                <a:latin typeface="Cabin" pitchFamily="34" charset="0"/>
                <a:ea typeface="Cabin" pitchFamily="34" charset="-122"/>
                <a:cs typeface="Cabin" pitchFamily="34" charset="-120"/>
              </a:rPr>
              <a:t>.</a:t>
            </a:r>
            <a:endParaRPr lang="en-US" sz="1550" dirty="0"/>
          </a:p>
        </p:txBody>
      </p:sp>
      <p:sp>
        <p:nvSpPr>
          <p:cNvPr id="10" name="Text 8"/>
          <p:cNvSpPr/>
          <p:nvPr/>
        </p:nvSpPr>
        <p:spPr>
          <a:xfrm>
            <a:off x="695563" y="6783184"/>
            <a:ext cx="13246774" cy="1197033"/>
          </a:xfrm>
          <a:prstGeom prst="rect">
            <a:avLst/>
          </a:prstGeom>
          <a:noFill/>
          <a:ln/>
        </p:spPr>
        <p:txBody>
          <a:bodyPr wrap="square" lIns="0" tIns="0" rIns="0" bIns="0" rtlCol="0" anchor="t"/>
          <a:lstStyle/>
          <a:p>
            <a:pPr marL="342900" indent="-342900" algn="just">
              <a:lnSpc>
                <a:spcPts val="2500"/>
              </a:lnSpc>
              <a:buSzPct val="100000"/>
              <a:buChar char="•"/>
            </a:pPr>
            <a:r>
              <a:rPr lang="en-US" sz="2000" b="1" dirty="0">
                <a:solidFill>
                  <a:srgbClr val="CAD6DE"/>
                </a:solidFill>
                <a:latin typeface="Cabin" pitchFamily="34" charset="0"/>
                <a:ea typeface="Cabin" pitchFamily="34" charset="-122"/>
                <a:cs typeface="Cabin" pitchFamily="34" charset="-120"/>
              </a:rPr>
              <a:t>Monte Carlo Tree Search (MCTS)</a:t>
            </a:r>
            <a:r>
              <a:rPr lang="en-US" sz="2000" dirty="0">
                <a:solidFill>
                  <a:srgbClr val="CAD6DE"/>
                </a:solidFill>
                <a:latin typeface="Cabin" pitchFamily="34" charset="0"/>
                <a:ea typeface="Cabin" pitchFamily="34" charset="-122"/>
                <a:cs typeface="Cabin" pitchFamily="34" charset="-120"/>
              </a:rPr>
              <a:t>: A probabilistic AI algorithm that uses random simulations to estimate the quality of each possible move and select the best move based on these estimates. MCTS runs random simulations (default 50) using UCT to balance exploration and exploitation</a:t>
            </a:r>
            <a:r>
              <a:rPr lang="en-US" sz="1550" dirty="0">
                <a:solidFill>
                  <a:srgbClr val="CAD6DE"/>
                </a:solidFill>
                <a:latin typeface="Cabin" pitchFamily="34" charset="0"/>
                <a:ea typeface="Cabin" pitchFamily="34" charset="-122"/>
                <a:cs typeface="Cabin" pitchFamily="34" charset="-120"/>
              </a:rPr>
              <a:t>.</a:t>
            </a:r>
            <a:endParaRPr lang="en-US" sz="1550" dirty="0"/>
          </a:p>
        </p:txBody>
      </p:sp>
      <p:sp>
        <p:nvSpPr>
          <p:cNvPr id="11" name="Text 9"/>
          <p:cNvSpPr/>
          <p:nvPr/>
        </p:nvSpPr>
        <p:spPr>
          <a:xfrm>
            <a:off x="12368570" y="1929170"/>
            <a:ext cx="1573768" cy="292298"/>
          </a:xfrm>
          <a:prstGeom prst="rect">
            <a:avLst/>
          </a:prstGeom>
          <a:noFill/>
          <a:ln/>
        </p:spPr>
        <p:txBody>
          <a:bodyPr wrap="none" lIns="0" tIns="0" rIns="0" bIns="0" rtlCol="0" anchor="t"/>
          <a:lstStyle/>
          <a:p>
            <a:pPr marL="0" indent="0" algn="l">
              <a:lnSpc>
                <a:spcPts val="2300"/>
              </a:lnSpc>
              <a:buNone/>
            </a:pPr>
            <a:endParaRPr lang="en-US" sz="18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AD48264-A381-A082-DA90-99FA56524859}"/>
              </a:ext>
            </a:extLst>
          </p:cNvPr>
          <p:cNvSpPr txBox="1"/>
          <p:nvPr/>
        </p:nvSpPr>
        <p:spPr>
          <a:xfrm>
            <a:off x="947651" y="2194560"/>
            <a:ext cx="8711738" cy="5293757"/>
          </a:xfrm>
          <a:prstGeom prst="rect">
            <a:avLst/>
          </a:prstGeom>
          <a:noFill/>
        </p:spPr>
        <p:txBody>
          <a:bodyPr wrap="square" rtlCol="0">
            <a:spAutoFit/>
          </a:bodyPr>
          <a:lstStyle/>
          <a:p>
            <a:pPr marL="342900" indent="-342900" algn="just">
              <a:buFont typeface="Arial" panose="020B0604020202020204" pitchFamily="34" charset="0"/>
              <a:buChar char="•"/>
            </a:pPr>
            <a:r>
              <a:rPr lang="en-US" sz="2000" dirty="0">
                <a:solidFill>
                  <a:schemeClr val="bg1"/>
                </a:solidFill>
                <a:latin typeface="Cabin" panose="020B0604020202020204" charset="0"/>
              </a:rPr>
              <a:t>We built more than just a Connect 4 game  we developed an AI </a:t>
            </a:r>
          </a:p>
          <a:p>
            <a:pPr algn="just"/>
            <a:r>
              <a:rPr lang="en-US" sz="2000" dirty="0">
                <a:solidFill>
                  <a:schemeClr val="bg1"/>
                </a:solidFill>
                <a:latin typeface="Cabin" panose="020B0604020202020204" charset="0"/>
              </a:rPr>
              <a:t>       benchmarking platform.</a:t>
            </a:r>
          </a:p>
          <a:p>
            <a:pPr algn="just"/>
            <a:endParaRPr lang="en-US" sz="2000" dirty="0">
              <a:solidFill>
                <a:schemeClr val="bg1"/>
              </a:solidFill>
              <a:latin typeface="Cabin" panose="020B0604020202020204" charset="0"/>
            </a:endParaRPr>
          </a:p>
          <a:p>
            <a:pPr marL="342900" indent="-342900" algn="just">
              <a:buFont typeface="Arial" panose="020B0604020202020204" pitchFamily="34" charset="0"/>
              <a:buChar char="•"/>
            </a:pPr>
            <a:r>
              <a:rPr lang="en-US" sz="2000" dirty="0">
                <a:solidFill>
                  <a:schemeClr val="bg1"/>
                </a:solidFill>
                <a:latin typeface="Cabin" panose="020B0604020202020204" charset="0"/>
              </a:rPr>
              <a:t>Compared two intelligent agents (Minimax vs. MCTS) through:</a:t>
            </a:r>
          </a:p>
          <a:p>
            <a:pPr algn="just"/>
            <a:endParaRPr lang="en-US" sz="2000" dirty="0">
              <a:solidFill>
                <a:schemeClr val="bg1"/>
              </a:solidFill>
              <a:latin typeface="Cabin" panose="020B0604020202020204" charset="0"/>
            </a:endParaRPr>
          </a:p>
          <a:p>
            <a:pPr marL="742950" lvl="1" indent="-285750" algn="just">
              <a:buFont typeface="Arial" panose="020B0604020202020204" pitchFamily="34" charset="0"/>
              <a:buChar char="•"/>
            </a:pPr>
            <a:r>
              <a:rPr lang="en-US" sz="2000" dirty="0">
                <a:solidFill>
                  <a:schemeClr val="bg1"/>
                </a:solidFill>
                <a:latin typeface="Cabin" panose="020B0604020202020204" charset="0"/>
              </a:rPr>
              <a:t>Multiple simulations</a:t>
            </a:r>
          </a:p>
          <a:p>
            <a:pPr marL="742950" lvl="1" indent="-285750" algn="just">
              <a:buFont typeface="Arial" panose="020B0604020202020204" pitchFamily="34" charset="0"/>
              <a:buChar char="•"/>
            </a:pPr>
            <a:r>
              <a:rPr lang="en-US" sz="2000" dirty="0">
                <a:solidFill>
                  <a:schemeClr val="bg1"/>
                </a:solidFill>
                <a:latin typeface="Cabin" panose="020B0604020202020204" charset="0"/>
              </a:rPr>
              <a:t>Performance tracking (win rate, move time)</a:t>
            </a:r>
          </a:p>
          <a:p>
            <a:pPr marL="742950" lvl="1" indent="-285750" algn="just">
              <a:buFont typeface="Arial" panose="020B0604020202020204" pitchFamily="34" charset="0"/>
              <a:buChar char="•"/>
            </a:pPr>
            <a:r>
              <a:rPr lang="en-US" sz="2000" dirty="0">
                <a:solidFill>
                  <a:schemeClr val="bg1"/>
                </a:solidFill>
                <a:latin typeface="Cabin" panose="020B0604020202020204" charset="0"/>
              </a:rPr>
              <a:t>Strategic evaluation</a:t>
            </a:r>
          </a:p>
          <a:p>
            <a:pPr marL="742950" lvl="1" indent="-285750" algn="just">
              <a:buFont typeface="Arial" panose="020B0604020202020204" pitchFamily="34" charset="0"/>
              <a:buChar char="•"/>
            </a:pPr>
            <a:endParaRPr lang="en-US" sz="2000" dirty="0">
              <a:solidFill>
                <a:schemeClr val="bg1"/>
              </a:solidFill>
              <a:latin typeface="Cabin" panose="020B0604020202020204" charset="0"/>
            </a:endParaRPr>
          </a:p>
          <a:p>
            <a:pPr marL="342900" indent="-342900" algn="just">
              <a:buFont typeface="Arial" panose="020B0604020202020204" pitchFamily="34" charset="0"/>
              <a:buChar char="•"/>
            </a:pPr>
            <a:r>
              <a:rPr lang="en-US" sz="2000" dirty="0">
                <a:solidFill>
                  <a:schemeClr val="bg1"/>
                </a:solidFill>
                <a:latin typeface="Cabin" panose="020B0604020202020204" charset="0"/>
              </a:rPr>
              <a:t>Integrated Streamlit for interactive analysis and Pygame for live gameplay animation.</a:t>
            </a:r>
          </a:p>
          <a:p>
            <a:pPr algn="just">
              <a:buFont typeface="Arial" panose="020B0604020202020204" pitchFamily="34" charset="0"/>
              <a:buChar char="•"/>
            </a:pPr>
            <a:endParaRPr lang="en-US" sz="2000" dirty="0">
              <a:solidFill>
                <a:schemeClr val="bg1"/>
              </a:solidFill>
              <a:latin typeface="Cabin" panose="020B0604020202020204" charset="0"/>
            </a:endParaRPr>
          </a:p>
          <a:p>
            <a:pPr marL="342900" indent="-342900" algn="just">
              <a:buFont typeface="Arial" panose="020B0604020202020204" pitchFamily="34" charset="0"/>
              <a:buChar char="•"/>
            </a:pPr>
            <a:r>
              <a:rPr lang="en-US" sz="2000" dirty="0">
                <a:solidFill>
                  <a:schemeClr val="bg1"/>
                </a:solidFill>
                <a:latin typeface="Cabin" panose="020B0604020202020204" charset="0"/>
              </a:rPr>
              <a:t>Provided both visual and analytical evaluation to draw meaningful insights.</a:t>
            </a:r>
          </a:p>
          <a:p>
            <a:pPr algn="just"/>
            <a:endParaRPr lang="en-US" sz="2000" dirty="0">
              <a:solidFill>
                <a:schemeClr val="bg1"/>
              </a:solidFill>
              <a:latin typeface="Cabin" panose="020B0604020202020204" charset="0"/>
            </a:endParaRPr>
          </a:p>
          <a:p>
            <a:pPr marL="342900" indent="-342900" algn="just">
              <a:buFont typeface="Arial" panose="020B0604020202020204" pitchFamily="34" charset="0"/>
              <a:buChar char="•"/>
            </a:pPr>
            <a:r>
              <a:rPr lang="en-US" sz="2000" dirty="0">
                <a:solidFill>
                  <a:schemeClr val="bg1"/>
                </a:solidFill>
                <a:latin typeface="Cabin" panose="020B0604020202020204" charset="0"/>
              </a:rPr>
              <a:t>Designed to be both technically insightful and engaging for users.</a:t>
            </a:r>
          </a:p>
          <a:p>
            <a:pPr lvl="1"/>
            <a:endParaRPr lang="en-US" sz="2000" dirty="0">
              <a:solidFill>
                <a:schemeClr val="bg1"/>
              </a:solidFill>
            </a:endParaRPr>
          </a:p>
          <a:p>
            <a:endParaRPr lang="en-IN" dirty="0"/>
          </a:p>
        </p:txBody>
      </p:sp>
      <p:sp>
        <p:nvSpPr>
          <p:cNvPr id="6" name="TextBox 5">
            <a:extLst>
              <a:ext uri="{FF2B5EF4-FFF2-40B4-BE49-F238E27FC236}">
                <a16:creationId xmlns:a16="http://schemas.microsoft.com/office/drawing/2014/main" id="{62069E26-89F9-EE98-885A-E146E3072502}"/>
              </a:ext>
            </a:extLst>
          </p:cNvPr>
          <p:cNvSpPr txBox="1"/>
          <p:nvPr/>
        </p:nvSpPr>
        <p:spPr>
          <a:xfrm>
            <a:off x="943540" y="635164"/>
            <a:ext cx="8711738" cy="1323439"/>
          </a:xfrm>
          <a:prstGeom prst="rect">
            <a:avLst/>
          </a:prstGeom>
          <a:noFill/>
        </p:spPr>
        <p:txBody>
          <a:bodyPr wrap="square" rtlCol="0">
            <a:spAutoFit/>
          </a:bodyPr>
          <a:lstStyle/>
          <a:p>
            <a:r>
              <a:rPr lang="en-US" sz="4000" b="1" dirty="0">
                <a:solidFill>
                  <a:schemeClr val="bg1"/>
                </a:solidFill>
                <a:latin typeface="Unbounded" panose="020B0604020202020204" charset="0"/>
              </a:rPr>
              <a:t>What Makes our project unique ?</a:t>
            </a:r>
            <a:endParaRPr lang="en-IN" sz="4000" b="1" dirty="0">
              <a:solidFill>
                <a:schemeClr val="bg1"/>
              </a:solidFill>
              <a:latin typeface="Unbounded" panose="020B0604020202020204" charset="0"/>
            </a:endParaRPr>
          </a:p>
        </p:txBody>
      </p:sp>
      <p:pic>
        <p:nvPicPr>
          <p:cNvPr id="7" name="Picture 6">
            <a:extLst>
              <a:ext uri="{FF2B5EF4-FFF2-40B4-BE49-F238E27FC236}">
                <a16:creationId xmlns:a16="http://schemas.microsoft.com/office/drawing/2014/main" id="{F5F2BF2E-4AA3-1886-78C3-5CB19138EC7D}"/>
              </a:ext>
            </a:extLst>
          </p:cNvPr>
          <p:cNvPicPr>
            <a:picLocks noChangeAspect="1"/>
          </p:cNvPicPr>
          <p:nvPr/>
        </p:nvPicPr>
        <p:blipFill>
          <a:blip r:embed="rId2"/>
          <a:stretch>
            <a:fillRect/>
          </a:stretch>
        </p:blipFill>
        <p:spPr>
          <a:xfrm>
            <a:off x="9659389" y="0"/>
            <a:ext cx="4971011" cy="8229600"/>
          </a:xfrm>
          <a:prstGeom prst="rect">
            <a:avLst/>
          </a:prstGeom>
        </p:spPr>
      </p:pic>
    </p:spTree>
    <p:extLst>
      <p:ext uri="{BB962C8B-B14F-4D97-AF65-F5344CB8AC3E}">
        <p14:creationId xmlns:p14="http://schemas.microsoft.com/office/powerpoint/2010/main" val="16242183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3" name="Text 0"/>
          <p:cNvSpPr/>
          <p:nvPr/>
        </p:nvSpPr>
        <p:spPr>
          <a:xfrm>
            <a:off x="714896" y="420706"/>
            <a:ext cx="13267112" cy="1009083"/>
          </a:xfrm>
          <a:prstGeom prst="rect">
            <a:avLst/>
          </a:prstGeom>
          <a:noFill/>
          <a:ln/>
        </p:spPr>
        <p:txBody>
          <a:bodyPr wrap="square" lIns="0" tIns="0" rIns="0" bIns="0" rtlCol="0" anchor="t"/>
          <a:lstStyle/>
          <a:p>
            <a:pPr marL="0" indent="0" algn="l">
              <a:lnSpc>
                <a:spcPts val="5250"/>
              </a:lnSpc>
              <a:buNone/>
            </a:pPr>
            <a:r>
              <a:rPr lang="en-US" sz="4000" b="1" dirty="0">
                <a:solidFill>
                  <a:srgbClr val="FFFFFF"/>
                </a:solidFill>
                <a:latin typeface="Unbounded" pitchFamily="34" charset="0"/>
                <a:ea typeface="Unbounded" pitchFamily="34" charset="-122"/>
                <a:cs typeface="Unbounded" pitchFamily="34" charset="-120"/>
              </a:rPr>
              <a:t>Tools ,Technologies and System Requirements </a:t>
            </a:r>
            <a:endParaRPr lang="en-US" sz="4000" b="1" dirty="0"/>
          </a:p>
        </p:txBody>
      </p:sp>
      <p:sp>
        <p:nvSpPr>
          <p:cNvPr id="6" name="Text 2"/>
          <p:cNvSpPr/>
          <p:nvPr/>
        </p:nvSpPr>
        <p:spPr>
          <a:xfrm>
            <a:off x="7754064" y="3175040"/>
            <a:ext cx="6082665" cy="725805"/>
          </a:xfrm>
          <a:prstGeom prst="rect">
            <a:avLst/>
          </a:prstGeom>
          <a:noFill/>
          <a:ln/>
        </p:spPr>
        <p:txBody>
          <a:bodyPr wrap="square" lIns="0" tIns="0" rIns="0" bIns="0" rtlCol="0" anchor="t"/>
          <a:lstStyle/>
          <a:p>
            <a:pPr marL="0" indent="0" algn="l">
              <a:lnSpc>
                <a:spcPts val="2850"/>
              </a:lnSpc>
              <a:buNone/>
            </a:pPr>
            <a:endParaRPr lang="en-US" sz="1750" dirty="0"/>
          </a:p>
        </p:txBody>
      </p:sp>
      <p:sp>
        <p:nvSpPr>
          <p:cNvPr id="11" name="Text 5"/>
          <p:cNvSpPr/>
          <p:nvPr/>
        </p:nvSpPr>
        <p:spPr>
          <a:xfrm>
            <a:off x="7754064" y="6002893"/>
            <a:ext cx="2667953" cy="333494"/>
          </a:xfrm>
          <a:prstGeom prst="rect">
            <a:avLst/>
          </a:prstGeom>
          <a:noFill/>
          <a:ln/>
        </p:spPr>
        <p:txBody>
          <a:bodyPr wrap="none" lIns="0" tIns="0" rIns="0" bIns="0" rtlCol="0" anchor="t"/>
          <a:lstStyle/>
          <a:p>
            <a:pPr marL="0" indent="0" algn="l">
              <a:lnSpc>
                <a:spcPts val="2600"/>
              </a:lnSpc>
              <a:buNone/>
            </a:pPr>
            <a:endParaRPr lang="en-US" sz="2100" dirty="0"/>
          </a:p>
        </p:txBody>
      </p:sp>
      <p:sp>
        <p:nvSpPr>
          <p:cNvPr id="12" name="Text 6"/>
          <p:cNvSpPr/>
          <p:nvPr/>
        </p:nvSpPr>
        <p:spPr>
          <a:xfrm>
            <a:off x="7754064" y="6472357"/>
            <a:ext cx="6082665" cy="725805"/>
          </a:xfrm>
          <a:prstGeom prst="rect">
            <a:avLst/>
          </a:prstGeom>
          <a:noFill/>
          <a:ln/>
        </p:spPr>
        <p:txBody>
          <a:bodyPr wrap="square" lIns="0" tIns="0" rIns="0" bIns="0" rtlCol="0" anchor="t"/>
          <a:lstStyle/>
          <a:p>
            <a:pPr marL="0" indent="0" algn="l">
              <a:lnSpc>
                <a:spcPts val="2850"/>
              </a:lnSpc>
              <a:buNone/>
            </a:pPr>
            <a:r>
              <a:rPr lang="en-US" sz="1750" dirty="0">
                <a:solidFill>
                  <a:srgbClr val="CAD6DE"/>
                </a:solidFill>
                <a:latin typeface="Cabin" pitchFamily="34" charset="0"/>
                <a:ea typeface="Cabin" pitchFamily="34" charset="-122"/>
                <a:cs typeface="Cabin" pitchFamily="34" charset="-120"/>
              </a:rPr>
              <a:t>.</a:t>
            </a:r>
            <a:endParaRPr lang="en-US" sz="1750" dirty="0"/>
          </a:p>
        </p:txBody>
      </p:sp>
      <p:sp>
        <p:nvSpPr>
          <p:cNvPr id="13" name="TextBox 12">
            <a:extLst>
              <a:ext uri="{FF2B5EF4-FFF2-40B4-BE49-F238E27FC236}">
                <a16:creationId xmlns:a16="http://schemas.microsoft.com/office/drawing/2014/main" id="{56424964-2675-2711-373C-A7B3ED44822B}"/>
              </a:ext>
            </a:extLst>
          </p:cNvPr>
          <p:cNvSpPr txBox="1"/>
          <p:nvPr/>
        </p:nvSpPr>
        <p:spPr>
          <a:xfrm>
            <a:off x="648392" y="1893213"/>
            <a:ext cx="13406253" cy="4893647"/>
          </a:xfrm>
          <a:prstGeom prst="rect">
            <a:avLst/>
          </a:prstGeom>
          <a:noFill/>
        </p:spPr>
        <p:txBody>
          <a:bodyPr wrap="square" rtlCol="0">
            <a:spAutoFit/>
          </a:bodyPr>
          <a:lstStyle/>
          <a:p>
            <a:pPr algn="just"/>
            <a:r>
              <a:rPr lang="en-IN" sz="2400" b="1" dirty="0">
                <a:solidFill>
                  <a:schemeClr val="bg1"/>
                </a:solidFill>
                <a:latin typeface="Cabin" panose="020B0604020202020204" charset="0"/>
              </a:rPr>
              <a:t>Technologies Used:</a:t>
            </a:r>
          </a:p>
          <a:p>
            <a:pPr marL="457200" indent="-457200" algn="just">
              <a:buFont typeface="Arial" panose="020B0604020202020204" pitchFamily="34" charset="0"/>
              <a:buChar char="•"/>
            </a:pPr>
            <a:r>
              <a:rPr lang="en-IN" sz="2400" dirty="0">
                <a:solidFill>
                  <a:schemeClr val="bg1"/>
                </a:solidFill>
                <a:latin typeface="Cabin" panose="020B0604020202020204" charset="0"/>
              </a:rPr>
              <a:t>Python(v3.7+): Core language for AI logic and simulation.</a:t>
            </a:r>
          </a:p>
          <a:p>
            <a:pPr marL="457200" indent="-457200" algn="just">
              <a:buFont typeface="Arial" panose="020B0604020202020204" pitchFamily="34" charset="0"/>
              <a:buChar char="•"/>
            </a:pPr>
            <a:r>
              <a:rPr lang="en-IN" sz="2400" dirty="0">
                <a:solidFill>
                  <a:schemeClr val="bg1"/>
                </a:solidFill>
                <a:latin typeface="Cabin" panose="020B0604020202020204" charset="0"/>
              </a:rPr>
              <a:t>Libraries: </a:t>
            </a:r>
          </a:p>
          <a:p>
            <a:pPr algn="just"/>
            <a:r>
              <a:rPr lang="en-IN" sz="2400" dirty="0">
                <a:solidFill>
                  <a:schemeClr val="bg1"/>
                </a:solidFill>
                <a:latin typeface="Cabin" panose="020B0604020202020204" charset="0"/>
              </a:rPr>
              <a:t>    • NumPy – Board representation and matrix    ops             </a:t>
            </a:r>
          </a:p>
          <a:p>
            <a:pPr algn="just"/>
            <a:r>
              <a:rPr lang="en-IN" sz="2400" dirty="0">
                <a:solidFill>
                  <a:schemeClr val="bg1"/>
                </a:solidFill>
                <a:latin typeface="Cabin" panose="020B0604020202020204" charset="0"/>
              </a:rPr>
              <a:t>    • Streamlit – Interactive web app interface  </a:t>
            </a:r>
          </a:p>
          <a:p>
            <a:pPr algn="just"/>
            <a:r>
              <a:rPr lang="en-IN" sz="2400" dirty="0">
                <a:solidFill>
                  <a:schemeClr val="bg1"/>
                </a:solidFill>
                <a:latin typeface="Cabin" panose="020B0604020202020204" charset="0"/>
              </a:rPr>
              <a:t>    • Matplotlib  – Performance visualization  </a:t>
            </a:r>
          </a:p>
          <a:p>
            <a:pPr algn="just"/>
            <a:r>
              <a:rPr lang="en-IN" sz="2400" dirty="0">
                <a:solidFill>
                  <a:schemeClr val="bg1"/>
                </a:solidFill>
                <a:latin typeface="Cabin" panose="020B0604020202020204" charset="0"/>
              </a:rPr>
              <a:t>    • random , time, math – Support for simulations, timing ,and  Minimax logic </a:t>
            </a:r>
          </a:p>
          <a:p>
            <a:pPr algn="just"/>
            <a:endParaRPr lang="en-IN" sz="2400" dirty="0">
              <a:solidFill>
                <a:schemeClr val="bg1"/>
              </a:solidFill>
              <a:latin typeface="Cabin" panose="020B0604020202020204" charset="0"/>
            </a:endParaRPr>
          </a:p>
          <a:p>
            <a:pPr algn="just"/>
            <a:r>
              <a:rPr lang="en-IN" sz="2400" b="1" dirty="0">
                <a:solidFill>
                  <a:schemeClr val="bg1"/>
                </a:solidFill>
                <a:latin typeface="Cabin" panose="020B0604020202020204" charset="0"/>
              </a:rPr>
              <a:t>System Requirements:</a:t>
            </a:r>
          </a:p>
          <a:p>
            <a:pPr marL="457200" indent="-457200" algn="just">
              <a:buFont typeface="Arial" panose="020B0604020202020204" pitchFamily="34" charset="0"/>
              <a:buChar char="•"/>
            </a:pPr>
            <a:r>
              <a:rPr lang="en-IN" sz="2400" dirty="0">
                <a:solidFill>
                  <a:schemeClr val="bg1"/>
                </a:solidFill>
                <a:latin typeface="Cabin" panose="020B0604020202020204" charset="0"/>
              </a:rPr>
              <a:t>OS: Windows / macOS / Linux</a:t>
            </a:r>
          </a:p>
          <a:p>
            <a:pPr marL="457200" indent="-457200" algn="just">
              <a:buFont typeface="Arial" panose="020B0604020202020204" pitchFamily="34" charset="0"/>
              <a:buChar char="•"/>
            </a:pPr>
            <a:r>
              <a:rPr lang="en-IN" sz="2400" dirty="0">
                <a:solidFill>
                  <a:schemeClr val="bg1"/>
                </a:solidFill>
                <a:latin typeface="Cabin" panose="020B0604020202020204" charset="0"/>
              </a:rPr>
              <a:t>RAM: 4 GB minimum (8 GB recommended)</a:t>
            </a:r>
          </a:p>
          <a:p>
            <a:pPr marL="457200" indent="-457200" algn="just">
              <a:buFont typeface="Arial" panose="020B0604020202020204" pitchFamily="34" charset="0"/>
              <a:buChar char="•"/>
            </a:pPr>
            <a:r>
              <a:rPr lang="en-IN" sz="2400" dirty="0">
                <a:solidFill>
                  <a:schemeClr val="bg1"/>
                </a:solidFill>
                <a:latin typeface="Cabin" panose="020B0604020202020204" charset="0"/>
              </a:rPr>
              <a:t>CPU: Dual-core or better</a:t>
            </a:r>
          </a:p>
          <a:p>
            <a:pPr marL="457200" indent="-457200" algn="just">
              <a:buFont typeface="Arial" panose="020B0604020202020204" pitchFamily="34" charset="0"/>
              <a:buChar char="•"/>
            </a:pPr>
            <a:r>
              <a:rPr lang="en-IN" sz="2400" dirty="0">
                <a:solidFill>
                  <a:schemeClr val="bg1"/>
                </a:solidFill>
                <a:latin typeface="Cabin" panose="020B0604020202020204" charset="0"/>
              </a:rPr>
              <a:t>Setup: pip install NumPy Streamlit matplotlib</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C08E3BF-E785-D8B8-1194-CD49F28BB8F1}"/>
              </a:ext>
            </a:extLst>
          </p:cNvPr>
          <p:cNvSpPr txBox="1"/>
          <p:nvPr/>
        </p:nvSpPr>
        <p:spPr>
          <a:xfrm>
            <a:off x="665018" y="355181"/>
            <a:ext cx="13300364" cy="7426905"/>
          </a:xfrm>
          <a:prstGeom prst="rect">
            <a:avLst/>
          </a:prstGeom>
          <a:noFill/>
        </p:spPr>
        <p:txBody>
          <a:bodyPr wrap="square" rtlCol="0">
            <a:spAutoFit/>
          </a:bodyPr>
          <a:lstStyle/>
          <a:p>
            <a:pPr>
              <a:lnSpc>
                <a:spcPct val="150000"/>
              </a:lnSpc>
            </a:pPr>
            <a:r>
              <a:rPr lang="en-US" sz="4000" b="1" dirty="0">
                <a:solidFill>
                  <a:schemeClr val="bg1"/>
                </a:solidFill>
                <a:latin typeface="Unbounded" panose="020B0604020202020204" charset="0"/>
              </a:rPr>
              <a:t> </a:t>
            </a:r>
          </a:p>
          <a:p>
            <a:pPr marL="342900" indent="-342900" algn="just">
              <a:lnSpc>
                <a:spcPct val="150000"/>
              </a:lnSpc>
              <a:buFont typeface="Wingdings" panose="05000000000000000000" pitchFamily="2" charset="2"/>
              <a:buChar char="Ø"/>
            </a:pPr>
            <a:r>
              <a:rPr lang="en-US" sz="4000" b="1" dirty="0">
                <a:solidFill>
                  <a:schemeClr val="bg1"/>
                </a:solidFill>
                <a:latin typeface="Cabin" panose="020B0604020202020204" charset="0"/>
              </a:rPr>
              <a:t>Building Blocks of Connect 4 AI Simulation :</a:t>
            </a:r>
          </a:p>
          <a:p>
            <a:pPr marL="800100" lvl="1" indent="-342900" algn="just">
              <a:lnSpc>
                <a:spcPct val="150000"/>
              </a:lnSpc>
              <a:buFont typeface="Arial" panose="020B0604020202020204" pitchFamily="34" charset="0"/>
              <a:buChar char="•"/>
            </a:pPr>
            <a:r>
              <a:rPr lang="en-US" sz="2000" b="1" dirty="0">
                <a:solidFill>
                  <a:schemeClr val="bg1"/>
                </a:solidFill>
                <a:latin typeface="Cabin" panose="020B0604020202020204" charset="0"/>
              </a:rPr>
              <a:t>Board Management</a:t>
            </a:r>
            <a:r>
              <a:rPr lang="en-US" sz="2000" dirty="0">
                <a:solidFill>
                  <a:schemeClr val="bg1"/>
                </a:solidFill>
                <a:latin typeface="Cabin" panose="020B0604020202020204" charset="0"/>
              </a:rPr>
              <a:t>: create_board(), drop_piece(), is_valid_location(), get_next_open_row(), get_valid_locations()</a:t>
            </a:r>
          </a:p>
          <a:p>
            <a:pPr marL="914400" lvl="1" indent="-457200" algn="just">
              <a:lnSpc>
                <a:spcPct val="150000"/>
              </a:lnSpc>
              <a:buFont typeface="Arial" panose="020B0604020202020204" pitchFamily="34" charset="0"/>
              <a:buChar char="•"/>
            </a:pPr>
            <a:r>
              <a:rPr lang="en-US" sz="2000" b="1" dirty="0">
                <a:solidFill>
                  <a:schemeClr val="bg1"/>
                </a:solidFill>
                <a:latin typeface="Cabin" panose="020B0604020202020204" charset="0"/>
              </a:rPr>
              <a:t>Win Detection:  </a:t>
            </a:r>
            <a:r>
              <a:rPr lang="en-US" sz="2000" dirty="0" err="1">
                <a:solidFill>
                  <a:schemeClr val="bg1"/>
                </a:solidFill>
                <a:latin typeface="Cabin" panose="020B0604020202020204" charset="0"/>
              </a:rPr>
              <a:t>winning_move</a:t>
            </a:r>
            <a:r>
              <a:rPr lang="en-US" sz="2000" dirty="0">
                <a:solidFill>
                  <a:schemeClr val="bg1"/>
                </a:solidFill>
                <a:latin typeface="Cabin" panose="020B0604020202020204" charset="0"/>
              </a:rPr>
              <a:t>()</a:t>
            </a:r>
          </a:p>
          <a:p>
            <a:pPr marL="914400" lvl="1" indent="-457200" algn="just">
              <a:lnSpc>
                <a:spcPct val="150000"/>
              </a:lnSpc>
              <a:buFont typeface="Arial" panose="020B0604020202020204" pitchFamily="34" charset="0"/>
              <a:buChar char="•"/>
            </a:pPr>
            <a:r>
              <a:rPr lang="en-US" sz="2000" b="1" dirty="0">
                <a:solidFill>
                  <a:schemeClr val="bg1"/>
                </a:solidFill>
                <a:latin typeface="Cabin" panose="020B0604020202020204" charset="0"/>
              </a:rPr>
              <a:t>Minimax AI:  </a:t>
            </a:r>
            <a:r>
              <a:rPr lang="en-US" sz="2000" dirty="0">
                <a:solidFill>
                  <a:schemeClr val="bg1"/>
                </a:solidFill>
                <a:latin typeface="Cabin" panose="020B0604020202020204" charset="0"/>
              </a:rPr>
              <a:t>minimax()</a:t>
            </a:r>
          </a:p>
          <a:p>
            <a:pPr marL="914400" lvl="1" indent="-457200" algn="just">
              <a:lnSpc>
                <a:spcPct val="150000"/>
              </a:lnSpc>
              <a:buFont typeface="Arial" panose="020B0604020202020204" pitchFamily="34" charset="0"/>
              <a:buChar char="•"/>
            </a:pPr>
            <a:r>
              <a:rPr lang="en-US" sz="2000" b="1" dirty="0">
                <a:solidFill>
                  <a:schemeClr val="bg1"/>
                </a:solidFill>
                <a:latin typeface="Cabin" panose="020B0604020202020204" charset="0"/>
              </a:rPr>
              <a:t>MCTS AI:  </a:t>
            </a:r>
            <a:r>
              <a:rPr lang="en-US" sz="2000" dirty="0">
                <a:solidFill>
                  <a:schemeClr val="bg1"/>
                </a:solidFill>
                <a:latin typeface="Cabin" panose="020B0604020202020204" charset="0"/>
              </a:rPr>
              <a:t>mcts_move(), simulate_game()</a:t>
            </a:r>
          </a:p>
          <a:p>
            <a:pPr marL="914400" lvl="1" indent="-457200" algn="just">
              <a:lnSpc>
                <a:spcPct val="150000"/>
              </a:lnSpc>
              <a:buFont typeface="Arial" panose="020B0604020202020204" pitchFamily="34" charset="0"/>
              <a:buChar char="•"/>
            </a:pPr>
            <a:r>
              <a:rPr lang="en-US" sz="2000" b="1" dirty="0">
                <a:solidFill>
                  <a:schemeClr val="bg1"/>
                </a:solidFill>
                <a:latin typeface="Cabin" panose="020B0604020202020204" charset="0"/>
              </a:rPr>
              <a:t>Visualization:   </a:t>
            </a:r>
            <a:r>
              <a:rPr lang="en-US" sz="2000" dirty="0">
                <a:solidFill>
                  <a:schemeClr val="bg1"/>
                </a:solidFill>
                <a:latin typeface="Cabin" panose="020B0604020202020204" charset="0"/>
              </a:rPr>
              <a:t>display_board()</a:t>
            </a:r>
          </a:p>
          <a:p>
            <a:pPr marL="914400" lvl="1" indent="-457200" algn="just">
              <a:lnSpc>
                <a:spcPct val="150000"/>
              </a:lnSpc>
              <a:buFont typeface="Arial" panose="020B0604020202020204" pitchFamily="34" charset="0"/>
              <a:buChar char="•"/>
            </a:pPr>
            <a:r>
              <a:rPr lang="en-US" sz="2000" b="1" dirty="0">
                <a:solidFill>
                  <a:schemeClr val="bg1"/>
                </a:solidFill>
                <a:latin typeface="Cabin" panose="020B0604020202020204" charset="0"/>
              </a:rPr>
              <a:t>Streamlit Simulation &amp; Interface: </a:t>
            </a:r>
            <a:r>
              <a:rPr lang="en-US" sz="2000" dirty="0">
                <a:solidFill>
                  <a:schemeClr val="bg1"/>
                </a:solidFill>
                <a:latin typeface="Cabin" panose="020B0604020202020204" charset="0"/>
              </a:rPr>
              <a:t>Simulation Loop, Interface</a:t>
            </a:r>
          </a:p>
          <a:p>
            <a:pPr marL="342900" indent="-342900" algn="just">
              <a:lnSpc>
                <a:spcPct val="150000"/>
              </a:lnSpc>
              <a:buFont typeface="Wingdings" panose="05000000000000000000" pitchFamily="2" charset="2"/>
              <a:buChar char="Ø"/>
            </a:pPr>
            <a:r>
              <a:rPr lang="en-US" sz="2000" dirty="0">
                <a:solidFill>
                  <a:schemeClr val="bg1"/>
                </a:solidFill>
                <a:latin typeface="Cabin" panose="020B0604020202020204" charset="0"/>
              </a:rPr>
              <a:t> </a:t>
            </a:r>
            <a:r>
              <a:rPr lang="en-US" sz="2000" b="1" dirty="0">
                <a:solidFill>
                  <a:schemeClr val="bg1"/>
                </a:solidFill>
                <a:latin typeface="Cabin" panose="020B0604020202020204" charset="0"/>
              </a:rPr>
              <a:t>Minimax and MCTS Logic :</a:t>
            </a:r>
          </a:p>
          <a:p>
            <a:pPr algn="just">
              <a:lnSpc>
                <a:spcPct val="150000"/>
              </a:lnSpc>
            </a:pPr>
            <a:r>
              <a:rPr lang="en-US" sz="2000" dirty="0">
                <a:solidFill>
                  <a:schemeClr val="bg1"/>
                </a:solidFill>
                <a:latin typeface="Cabin" panose="020B0604020202020204" charset="0"/>
              </a:rPr>
              <a:t>Based on standard Python AI tutorials from GeeksForGeeks, Towards Data Science, and GitHub examples.</a:t>
            </a:r>
          </a:p>
          <a:p>
            <a:pPr marL="342900" indent="-342900" algn="just">
              <a:lnSpc>
                <a:spcPct val="150000"/>
              </a:lnSpc>
              <a:buFont typeface="Wingdings" panose="05000000000000000000" pitchFamily="2" charset="2"/>
              <a:buChar char="Ø"/>
            </a:pPr>
            <a:r>
              <a:rPr lang="en-US" sz="2000" b="1" dirty="0">
                <a:solidFill>
                  <a:schemeClr val="bg1"/>
                </a:solidFill>
                <a:latin typeface="Cabin" panose="020B0604020202020204" charset="0"/>
              </a:rPr>
              <a:t>Streamlit Integration :</a:t>
            </a:r>
          </a:p>
          <a:p>
            <a:pPr algn="just">
              <a:lnSpc>
                <a:spcPct val="150000"/>
              </a:lnSpc>
            </a:pPr>
            <a:r>
              <a:rPr lang="en-US" sz="2000" dirty="0">
                <a:solidFill>
                  <a:schemeClr val="bg1"/>
                </a:solidFill>
                <a:latin typeface="Cabin" panose="020B0604020202020204" charset="0"/>
              </a:rPr>
              <a:t>Official Streamlit Docs used for UI, sliders, and live output features </a:t>
            </a:r>
          </a:p>
          <a:p>
            <a:pPr marL="342900" indent="-342900" algn="just">
              <a:lnSpc>
                <a:spcPct val="150000"/>
              </a:lnSpc>
              <a:buFont typeface="Wingdings" panose="05000000000000000000" pitchFamily="2" charset="2"/>
              <a:buChar char="Ø"/>
            </a:pPr>
            <a:r>
              <a:rPr lang="en-US" sz="2000" b="1" dirty="0">
                <a:solidFill>
                  <a:schemeClr val="bg1"/>
                </a:solidFill>
                <a:latin typeface="Cabin" panose="020B0604020202020204" charset="0"/>
              </a:rPr>
              <a:t>Code Debugging and Structure :</a:t>
            </a:r>
          </a:p>
          <a:p>
            <a:pPr algn="just">
              <a:lnSpc>
                <a:spcPct val="150000"/>
              </a:lnSpc>
            </a:pPr>
            <a:r>
              <a:rPr lang="en-IN" sz="2000" dirty="0">
                <a:solidFill>
                  <a:schemeClr val="bg1"/>
                </a:solidFill>
                <a:latin typeface="Cabin" panose="020B0604020202020204" charset="0"/>
              </a:rPr>
              <a:t>Self- developed logic with support from stack Overflow and NumPy documentation </a:t>
            </a:r>
            <a:endParaRPr lang="en-US" sz="2000" dirty="0">
              <a:solidFill>
                <a:schemeClr val="bg1"/>
              </a:solidFill>
              <a:latin typeface="Cabin" panose="020B0604020202020204" charset="0"/>
            </a:endParaRPr>
          </a:p>
        </p:txBody>
      </p:sp>
    </p:spTree>
    <p:extLst>
      <p:ext uri="{BB962C8B-B14F-4D97-AF65-F5344CB8AC3E}">
        <p14:creationId xmlns:p14="http://schemas.microsoft.com/office/powerpoint/2010/main" val="19349219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37724" y="1799153"/>
            <a:ext cx="7468553" cy="1408033"/>
          </a:xfrm>
          <a:prstGeom prst="rect">
            <a:avLst/>
          </a:prstGeom>
          <a:noFill/>
          <a:ln/>
        </p:spPr>
        <p:txBody>
          <a:bodyPr wrap="square" lIns="0" tIns="0" rIns="0" bIns="0" rtlCol="0" anchor="t"/>
          <a:lstStyle/>
          <a:p>
            <a:pPr marL="0" indent="0" algn="l">
              <a:lnSpc>
                <a:spcPts val="5500"/>
              </a:lnSpc>
              <a:buNone/>
            </a:pPr>
            <a:r>
              <a:rPr lang="en-US" sz="4000" dirty="0">
                <a:solidFill>
                  <a:srgbClr val="FFFFFF"/>
                </a:solidFill>
                <a:latin typeface="Unbounded" pitchFamily="34" charset="0"/>
                <a:ea typeface="Unbounded" pitchFamily="34" charset="-122"/>
                <a:cs typeface="Unbounded" pitchFamily="34" charset="-120"/>
              </a:rPr>
              <a:t>Project Demo Overview</a:t>
            </a:r>
            <a:endParaRPr lang="en-US" sz="4000" dirty="0"/>
          </a:p>
        </p:txBody>
      </p:sp>
      <p:sp>
        <p:nvSpPr>
          <p:cNvPr id="4" name="Text 1"/>
          <p:cNvSpPr/>
          <p:nvPr/>
        </p:nvSpPr>
        <p:spPr>
          <a:xfrm>
            <a:off x="837724" y="3566160"/>
            <a:ext cx="7468553" cy="766048"/>
          </a:xfrm>
          <a:prstGeom prst="rect">
            <a:avLst/>
          </a:prstGeom>
          <a:noFill/>
          <a:ln/>
        </p:spPr>
        <p:txBody>
          <a:bodyPr wrap="square" lIns="0" tIns="0" rIns="0" bIns="0" rtlCol="0" anchor="t"/>
          <a:lstStyle/>
          <a:p>
            <a:pPr marL="0" indent="0" algn="l">
              <a:lnSpc>
                <a:spcPts val="3000"/>
              </a:lnSpc>
              <a:buNone/>
            </a:pPr>
            <a:r>
              <a:rPr lang="en-US" sz="2000" dirty="0">
                <a:solidFill>
                  <a:srgbClr val="CAD6DE"/>
                </a:solidFill>
                <a:latin typeface="Cabin" pitchFamily="34" charset="0"/>
                <a:ea typeface="Cabin" pitchFamily="34" charset="-122"/>
                <a:cs typeface="Cabin" pitchFamily="34" charset="-120"/>
              </a:rPr>
              <a:t>Watch how AI algorithms play Connect 4 in real time. See strategies unfold with Minimax and MCTS competing.</a:t>
            </a:r>
            <a:endParaRPr lang="en-US" sz="2000" dirty="0"/>
          </a:p>
        </p:txBody>
      </p:sp>
      <p:sp>
        <p:nvSpPr>
          <p:cNvPr id="5" name="Text 2"/>
          <p:cNvSpPr/>
          <p:nvPr/>
        </p:nvSpPr>
        <p:spPr>
          <a:xfrm>
            <a:off x="837724" y="4601408"/>
            <a:ext cx="7468553" cy="766048"/>
          </a:xfrm>
          <a:prstGeom prst="rect">
            <a:avLst/>
          </a:prstGeom>
          <a:noFill/>
          <a:ln/>
        </p:spPr>
        <p:txBody>
          <a:bodyPr wrap="square" lIns="0" tIns="0" rIns="0" bIns="0" rtlCol="0" anchor="t"/>
          <a:lstStyle/>
          <a:p>
            <a:pPr marL="0" indent="0" algn="l">
              <a:lnSpc>
                <a:spcPts val="3000"/>
              </a:lnSpc>
              <a:buNone/>
            </a:pPr>
            <a:r>
              <a:rPr lang="en-US" sz="2000" dirty="0">
                <a:solidFill>
                  <a:srgbClr val="CAD6DE"/>
                </a:solidFill>
                <a:latin typeface="Cabin" pitchFamily="34" charset="0"/>
                <a:ea typeface="Cabin" pitchFamily="34" charset="-122"/>
                <a:cs typeface="Cabin" pitchFamily="34" charset="-120"/>
              </a:rPr>
              <a:t>The demo illustrates decision-making speed, move quality, and gameplay visualization using our interface tools</a:t>
            </a:r>
            <a:r>
              <a:rPr lang="en-US" sz="1850" dirty="0">
                <a:solidFill>
                  <a:srgbClr val="CAD6DE"/>
                </a:solidFill>
                <a:latin typeface="Cabin" pitchFamily="34" charset="0"/>
                <a:ea typeface="Cabin" pitchFamily="34" charset="-122"/>
                <a:cs typeface="Cabin" pitchFamily="34" charset="-120"/>
              </a:rPr>
              <a:t>.</a:t>
            </a:r>
            <a:endParaRPr lang="en-US" sz="1850" dirty="0"/>
          </a:p>
        </p:txBody>
      </p:sp>
      <p:sp>
        <p:nvSpPr>
          <p:cNvPr id="6" name="Text 3"/>
          <p:cNvSpPr/>
          <p:nvPr/>
        </p:nvSpPr>
        <p:spPr>
          <a:xfrm>
            <a:off x="837724" y="5726430"/>
            <a:ext cx="5632490" cy="704017"/>
          </a:xfrm>
          <a:prstGeom prst="rect">
            <a:avLst/>
          </a:prstGeom>
          <a:noFill/>
          <a:ln/>
        </p:spPr>
        <p:txBody>
          <a:bodyPr wrap="none" lIns="0" tIns="0" rIns="0" bIns="0" rtlCol="0" anchor="t"/>
          <a:lstStyle/>
          <a:p>
            <a:pPr marL="0" indent="0" algn="l">
              <a:lnSpc>
                <a:spcPts val="5500"/>
              </a:lnSpc>
              <a:buNone/>
            </a:pPr>
            <a:endParaRPr lang="en-US" sz="44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809982" y="636389"/>
            <a:ext cx="11940302" cy="680680"/>
          </a:xfrm>
          <a:prstGeom prst="rect">
            <a:avLst/>
          </a:prstGeom>
          <a:noFill/>
          <a:ln/>
        </p:spPr>
        <p:txBody>
          <a:bodyPr wrap="none" lIns="0" tIns="0" rIns="0" bIns="0" rtlCol="0" anchor="t"/>
          <a:lstStyle/>
          <a:p>
            <a:pPr marL="0" indent="0" algn="l">
              <a:lnSpc>
                <a:spcPts val="5350"/>
              </a:lnSpc>
              <a:buNone/>
            </a:pPr>
            <a:r>
              <a:rPr lang="en-US" sz="4000" dirty="0">
                <a:solidFill>
                  <a:srgbClr val="FFFFFF"/>
                </a:solidFill>
                <a:latin typeface="Unbounded" pitchFamily="34" charset="0"/>
                <a:ea typeface="Unbounded" pitchFamily="34" charset="-122"/>
                <a:cs typeface="Unbounded" pitchFamily="34" charset="-120"/>
              </a:rPr>
              <a:t>Performance</a:t>
            </a:r>
            <a:r>
              <a:rPr lang="en-US" sz="4250" dirty="0">
                <a:solidFill>
                  <a:srgbClr val="FFFFFF"/>
                </a:solidFill>
                <a:latin typeface="Unbounded" pitchFamily="34" charset="0"/>
                <a:ea typeface="Unbounded" pitchFamily="34" charset="-122"/>
                <a:cs typeface="Unbounded" pitchFamily="34" charset="-120"/>
              </a:rPr>
              <a:t> Evaluation and Metrics</a:t>
            </a:r>
            <a:endParaRPr lang="en-US" sz="4250" dirty="0"/>
          </a:p>
        </p:txBody>
      </p:sp>
      <p:pic>
        <p:nvPicPr>
          <p:cNvPr id="3" name="Image 0" descr="preencoded.png"/>
          <p:cNvPicPr>
            <a:picLocks noChangeAspect="1"/>
          </p:cNvPicPr>
          <p:nvPr/>
        </p:nvPicPr>
        <p:blipFill>
          <a:blip r:embed="rId3"/>
          <a:stretch>
            <a:fillRect/>
          </a:stretch>
        </p:blipFill>
        <p:spPr>
          <a:xfrm>
            <a:off x="3412093" y="3832622"/>
            <a:ext cx="7806095" cy="7806095"/>
          </a:xfrm>
          <a:prstGeom prst="rect">
            <a:avLst/>
          </a:prstGeom>
        </p:spPr>
      </p:pic>
      <p:sp>
        <p:nvSpPr>
          <p:cNvPr id="4" name="Text 1"/>
          <p:cNvSpPr/>
          <p:nvPr/>
        </p:nvSpPr>
        <p:spPr>
          <a:xfrm>
            <a:off x="4584680" y="6027837"/>
            <a:ext cx="390525" cy="488156"/>
          </a:xfrm>
          <a:prstGeom prst="rect">
            <a:avLst/>
          </a:prstGeom>
          <a:noFill/>
          <a:ln/>
        </p:spPr>
        <p:txBody>
          <a:bodyPr wrap="none" lIns="0" tIns="0" rIns="0" bIns="0" rtlCol="0" anchor="t"/>
          <a:lstStyle/>
          <a:p>
            <a:pPr marL="0" indent="0" algn="l">
              <a:lnSpc>
                <a:spcPts val="4900"/>
              </a:lnSpc>
              <a:buNone/>
            </a:pPr>
            <a:r>
              <a:rPr lang="en-US" sz="3050" dirty="0">
                <a:solidFill>
                  <a:srgbClr val="CAD6DE"/>
                </a:solidFill>
                <a:latin typeface="Unbounded" pitchFamily="34" charset="0"/>
                <a:ea typeface="Unbounded" pitchFamily="34" charset="-122"/>
                <a:cs typeface="Unbounded" pitchFamily="34" charset="-120"/>
              </a:rPr>
              <a:t>1</a:t>
            </a:r>
            <a:endParaRPr lang="en-US" sz="3050" dirty="0"/>
          </a:p>
        </p:txBody>
      </p:sp>
      <p:pic>
        <p:nvPicPr>
          <p:cNvPr id="5" name="Image 1" descr="preencoded.png"/>
          <p:cNvPicPr>
            <a:picLocks noChangeAspect="1"/>
          </p:cNvPicPr>
          <p:nvPr/>
        </p:nvPicPr>
        <p:blipFill>
          <a:blip r:embed="rId4"/>
          <a:stretch>
            <a:fillRect/>
          </a:stretch>
        </p:blipFill>
        <p:spPr>
          <a:xfrm>
            <a:off x="3412093" y="3832622"/>
            <a:ext cx="7806095" cy="7806095"/>
          </a:xfrm>
          <a:prstGeom prst="rect">
            <a:avLst/>
          </a:prstGeom>
        </p:spPr>
      </p:pic>
      <p:sp>
        <p:nvSpPr>
          <p:cNvPr id="6" name="Text 2"/>
          <p:cNvSpPr/>
          <p:nvPr/>
        </p:nvSpPr>
        <p:spPr>
          <a:xfrm>
            <a:off x="7119759" y="4564201"/>
            <a:ext cx="390525" cy="488156"/>
          </a:xfrm>
          <a:prstGeom prst="rect">
            <a:avLst/>
          </a:prstGeom>
          <a:noFill/>
          <a:ln/>
        </p:spPr>
        <p:txBody>
          <a:bodyPr wrap="none" lIns="0" tIns="0" rIns="0" bIns="0" rtlCol="0" anchor="t"/>
          <a:lstStyle/>
          <a:p>
            <a:pPr marL="0" indent="0" algn="l">
              <a:lnSpc>
                <a:spcPts val="4900"/>
              </a:lnSpc>
              <a:buNone/>
            </a:pPr>
            <a:r>
              <a:rPr lang="en-US" sz="3050" dirty="0">
                <a:solidFill>
                  <a:srgbClr val="CAD6DE"/>
                </a:solidFill>
                <a:latin typeface="Unbounded" pitchFamily="34" charset="0"/>
                <a:ea typeface="Unbounded" pitchFamily="34" charset="-122"/>
                <a:cs typeface="Unbounded" pitchFamily="34" charset="-120"/>
              </a:rPr>
              <a:t>2</a:t>
            </a:r>
            <a:endParaRPr lang="en-US" sz="3050" dirty="0"/>
          </a:p>
        </p:txBody>
      </p:sp>
      <p:pic>
        <p:nvPicPr>
          <p:cNvPr id="7" name="Image 2" descr="preencoded.png"/>
          <p:cNvPicPr>
            <a:picLocks noChangeAspect="1"/>
          </p:cNvPicPr>
          <p:nvPr/>
        </p:nvPicPr>
        <p:blipFill>
          <a:blip r:embed="rId5"/>
          <a:stretch>
            <a:fillRect/>
          </a:stretch>
        </p:blipFill>
        <p:spPr>
          <a:xfrm>
            <a:off x="3412093" y="3832622"/>
            <a:ext cx="7806095" cy="7806095"/>
          </a:xfrm>
          <a:prstGeom prst="rect">
            <a:avLst/>
          </a:prstGeom>
        </p:spPr>
      </p:pic>
      <p:sp>
        <p:nvSpPr>
          <p:cNvPr id="8" name="Text 3"/>
          <p:cNvSpPr/>
          <p:nvPr/>
        </p:nvSpPr>
        <p:spPr>
          <a:xfrm>
            <a:off x="9654719" y="6027837"/>
            <a:ext cx="390525" cy="488156"/>
          </a:xfrm>
          <a:prstGeom prst="rect">
            <a:avLst/>
          </a:prstGeom>
          <a:noFill/>
          <a:ln/>
        </p:spPr>
        <p:txBody>
          <a:bodyPr wrap="none" lIns="0" tIns="0" rIns="0" bIns="0" rtlCol="0" anchor="t"/>
          <a:lstStyle/>
          <a:p>
            <a:pPr marL="0" indent="0" algn="l">
              <a:lnSpc>
                <a:spcPts val="4900"/>
              </a:lnSpc>
              <a:buNone/>
            </a:pPr>
            <a:r>
              <a:rPr lang="en-US" sz="3050" dirty="0">
                <a:solidFill>
                  <a:srgbClr val="CAD6DE"/>
                </a:solidFill>
                <a:latin typeface="Unbounded" pitchFamily="34" charset="0"/>
                <a:ea typeface="Unbounded" pitchFamily="34" charset="-122"/>
                <a:cs typeface="Unbounded" pitchFamily="34" charset="-120"/>
              </a:rPr>
              <a:t>3</a:t>
            </a:r>
            <a:endParaRPr lang="en-US" sz="3050" dirty="0"/>
          </a:p>
        </p:txBody>
      </p:sp>
      <p:sp>
        <p:nvSpPr>
          <p:cNvPr id="9" name="Text 4"/>
          <p:cNvSpPr/>
          <p:nvPr/>
        </p:nvSpPr>
        <p:spPr>
          <a:xfrm>
            <a:off x="1501140" y="2950726"/>
            <a:ext cx="2722959" cy="340281"/>
          </a:xfrm>
          <a:prstGeom prst="rect">
            <a:avLst/>
          </a:prstGeom>
          <a:noFill/>
          <a:ln/>
        </p:spPr>
        <p:txBody>
          <a:bodyPr wrap="none" lIns="0" tIns="0" rIns="0" bIns="0" rtlCol="0" anchor="t"/>
          <a:lstStyle/>
          <a:p>
            <a:pPr marL="0" indent="0" algn="ctr">
              <a:lnSpc>
                <a:spcPts val="2650"/>
              </a:lnSpc>
              <a:buNone/>
            </a:pPr>
            <a:r>
              <a:rPr lang="en-US" sz="2100" dirty="0">
                <a:solidFill>
                  <a:srgbClr val="FFFFFF"/>
                </a:solidFill>
                <a:latin typeface="Unbounded" pitchFamily="34" charset="0"/>
                <a:ea typeface="Unbounded" pitchFamily="34" charset="-122"/>
                <a:cs typeface="Unbounded" pitchFamily="34" charset="-120"/>
              </a:rPr>
              <a:t>Win Rate</a:t>
            </a:r>
            <a:endParaRPr lang="en-US" sz="2100" dirty="0"/>
          </a:p>
        </p:txBody>
      </p:sp>
      <p:sp>
        <p:nvSpPr>
          <p:cNvPr id="10" name="Text 5"/>
          <p:cNvSpPr/>
          <p:nvPr/>
        </p:nvSpPr>
        <p:spPr>
          <a:xfrm>
            <a:off x="809982" y="3429833"/>
            <a:ext cx="4105394" cy="1110853"/>
          </a:xfrm>
          <a:prstGeom prst="rect">
            <a:avLst/>
          </a:prstGeom>
          <a:noFill/>
          <a:ln/>
        </p:spPr>
        <p:txBody>
          <a:bodyPr wrap="square" lIns="0" tIns="0" rIns="0" bIns="0" rtlCol="0" anchor="t"/>
          <a:lstStyle/>
          <a:p>
            <a:pPr marL="0" indent="0" algn="ctr">
              <a:lnSpc>
                <a:spcPts val="2900"/>
              </a:lnSpc>
              <a:buNone/>
            </a:pPr>
            <a:r>
              <a:rPr lang="en-US" sz="1800" dirty="0">
                <a:solidFill>
                  <a:srgbClr val="CAD6DE"/>
                </a:solidFill>
                <a:latin typeface="Cabin" pitchFamily="34" charset="0"/>
                <a:ea typeface="Cabin" pitchFamily="34" charset="-122"/>
                <a:cs typeface="Cabin" pitchFamily="34" charset="-120"/>
              </a:rPr>
              <a:t>MCTS initially outperformed Minmax, but tuning improved MCTS to win more games.</a:t>
            </a:r>
            <a:endParaRPr lang="en-US" sz="1800" dirty="0"/>
          </a:p>
        </p:txBody>
      </p:sp>
      <p:sp>
        <p:nvSpPr>
          <p:cNvPr id="11" name="Text 6"/>
          <p:cNvSpPr/>
          <p:nvPr/>
        </p:nvSpPr>
        <p:spPr>
          <a:xfrm>
            <a:off x="5953601" y="1779865"/>
            <a:ext cx="2722959" cy="340281"/>
          </a:xfrm>
          <a:prstGeom prst="rect">
            <a:avLst/>
          </a:prstGeom>
          <a:noFill/>
          <a:ln/>
        </p:spPr>
        <p:txBody>
          <a:bodyPr wrap="none" lIns="0" tIns="0" rIns="0" bIns="0" rtlCol="0" anchor="t"/>
          <a:lstStyle/>
          <a:p>
            <a:pPr marL="0" indent="0" algn="ctr">
              <a:lnSpc>
                <a:spcPts val="2650"/>
              </a:lnSpc>
              <a:buNone/>
            </a:pPr>
            <a:r>
              <a:rPr lang="en-US" sz="2100" dirty="0">
                <a:solidFill>
                  <a:srgbClr val="FFFFFF"/>
                </a:solidFill>
                <a:latin typeface="Unbounded" pitchFamily="34" charset="0"/>
                <a:ea typeface="Unbounded" pitchFamily="34" charset="-122"/>
                <a:cs typeface="Unbounded" pitchFamily="34" charset="-120"/>
              </a:rPr>
              <a:t>Decision Time</a:t>
            </a:r>
            <a:endParaRPr lang="en-US" sz="2100" dirty="0"/>
          </a:p>
        </p:txBody>
      </p:sp>
      <p:sp>
        <p:nvSpPr>
          <p:cNvPr id="12" name="Text 7"/>
          <p:cNvSpPr/>
          <p:nvPr/>
        </p:nvSpPr>
        <p:spPr>
          <a:xfrm>
            <a:off x="5262443" y="2258973"/>
            <a:ext cx="4105394" cy="1110853"/>
          </a:xfrm>
          <a:prstGeom prst="rect">
            <a:avLst/>
          </a:prstGeom>
          <a:noFill/>
          <a:ln/>
        </p:spPr>
        <p:txBody>
          <a:bodyPr wrap="square" lIns="0" tIns="0" rIns="0" bIns="0" rtlCol="0" anchor="t"/>
          <a:lstStyle/>
          <a:p>
            <a:pPr marL="0" indent="0" algn="ctr">
              <a:lnSpc>
                <a:spcPts val="2900"/>
              </a:lnSpc>
              <a:buNone/>
            </a:pPr>
            <a:r>
              <a:rPr lang="en-US" sz="1800" dirty="0">
                <a:solidFill>
                  <a:srgbClr val="CAD6DE"/>
                </a:solidFill>
                <a:latin typeface="Cabin" pitchFamily="34" charset="0"/>
                <a:ea typeface="Cabin" pitchFamily="34" charset="-122"/>
                <a:cs typeface="Cabin" pitchFamily="34" charset="-120"/>
              </a:rPr>
              <a:t>MCTS averages 0.27 seconds per move; Minmax averages 3.34 seconds after optimization.</a:t>
            </a:r>
            <a:endParaRPr lang="en-US" sz="1800" dirty="0"/>
          </a:p>
        </p:txBody>
      </p:sp>
      <p:sp>
        <p:nvSpPr>
          <p:cNvPr id="13" name="Text 8"/>
          <p:cNvSpPr/>
          <p:nvPr/>
        </p:nvSpPr>
        <p:spPr>
          <a:xfrm>
            <a:off x="10382488" y="2950726"/>
            <a:ext cx="2770227" cy="340281"/>
          </a:xfrm>
          <a:prstGeom prst="rect">
            <a:avLst/>
          </a:prstGeom>
          <a:noFill/>
          <a:ln/>
        </p:spPr>
        <p:txBody>
          <a:bodyPr wrap="none" lIns="0" tIns="0" rIns="0" bIns="0" rtlCol="0" anchor="t"/>
          <a:lstStyle/>
          <a:p>
            <a:pPr marL="0" indent="0" algn="ctr">
              <a:lnSpc>
                <a:spcPts val="2650"/>
              </a:lnSpc>
              <a:buNone/>
            </a:pPr>
            <a:r>
              <a:rPr lang="en-US" sz="2100" dirty="0">
                <a:solidFill>
                  <a:srgbClr val="FFFFFF"/>
                </a:solidFill>
                <a:latin typeface="Unbounded" pitchFamily="34" charset="0"/>
                <a:ea typeface="Unbounded" pitchFamily="34" charset="-122"/>
                <a:cs typeface="Unbounded" pitchFamily="34" charset="-120"/>
              </a:rPr>
              <a:t>Strategic Quality</a:t>
            </a:r>
            <a:endParaRPr lang="en-US" sz="2100" dirty="0"/>
          </a:p>
        </p:txBody>
      </p:sp>
      <p:sp>
        <p:nvSpPr>
          <p:cNvPr id="14" name="Text 9"/>
          <p:cNvSpPr/>
          <p:nvPr/>
        </p:nvSpPr>
        <p:spPr>
          <a:xfrm>
            <a:off x="9714905" y="3429833"/>
            <a:ext cx="4105394" cy="1110853"/>
          </a:xfrm>
          <a:prstGeom prst="rect">
            <a:avLst/>
          </a:prstGeom>
          <a:noFill/>
          <a:ln/>
        </p:spPr>
        <p:txBody>
          <a:bodyPr wrap="square" lIns="0" tIns="0" rIns="0" bIns="0" rtlCol="0" anchor="t"/>
          <a:lstStyle/>
          <a:p>
            <a:pPr marL="0" indent="0" algn="ctr">
              <a:lnSpc>
                <a:spcPts val="2900"/>
              </a:lnSpc>
              <a:buNone/>
            </a:pPr>
            <a:r>
              <a:rPr lang="en-US" sz="1800" dirty="0">
                <a:solidFill>
                  <a:srgbClr val="CAD6DE"/>
                </a:solidFill>
                <a:latin typeface="Cabin" pitchFamily="34" charset="0"/>
                <a:ea typeface="Cabin" pitchFamily="34" charset="-122"/>
                <a:cs typeface="Cabin" pitchFamily="34" charset="-120"/>
              </a:rPr>
              <a:t>MCTS uses heuristics; Minmax relies on simulation quality and UCT tuning for strategic decisions.</a:t>
            </a:r>
            <a:endParaRPr lang="en-US" sz="18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1954</TotalTime>
  <Words>1046</Words>
  <Application>Microsoft Office PowerPoint</Application>
  <PresentationFormat>Custom</PresentationFormat>
  <Paragraphs>116</Paragraphs>
  <Slides>11</Slides>
  <Notes>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Arial</vt:lpstr>
      <vt:lpstr>Wingdings</vt:lpstr>
      <vt:lpstr>Cabin</vt:lpstr>
      <vt:lpstr>Unbounded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Chanduri, Greeshma</cp:lastModifiedBy>
  <cp:revision>9</cp:revision>
  <dcterms:created xsi:type="dcterms:W3CDTF">2025-05-01T20:02:24Z</dcterms:created>
  <dcterms:modified xsi:type="dcterms:W3CDTF">2025-05-04T08:27:27Z</dcterms:modified>
</cp:coreProperties>
</file>